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306" r:id="rId21"/>
    <p:sldId id="276" r:id="rId22"/>
    <p:sldId id="277" r:id="rId23"/>
    <p:sldId id="278" r:id="rId24"/>
    <p:sldId id="279" r:id="rId25"/>
    <p:sldId id="280" r:id="rId26"/>
    <p:sldId id="307"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10" r:id="rId47"/>
    <p:sldId id="309" r:id="rId48"/>
    <p:sldId id="318" r:id="rId49"/>
    <p:sldId id="311" r:id="rId50"/>
    <p:sldId id="312" r:id="rId51"/>
    <p:sldId id="314" r:id="rId52"/>
    <p:sldId id="317" r:id="rId53"/>
    <p:sldId id="316" r:id="rId54"/>
    <p:sldId id="308" r:id="rId55"/>
    <p:sldId id="300" r:id="rId56"/>
  </p:sldIdLst>
  <p:sldSz cx="18288000" cy="10287000"/>
  <p:notesSz cx="6858000" cy="9144000"/>
  <p:embeddedFontLst>
    <p:embeddedFont>
      <p:font typeface="Calibri" panose="020F0502020204030204" pitchFamily="34" charset="0"/>
      <p:regular r:id="rId58"/>
      <p:bold r:id="rId59"/>
      <p:italic r:id="rId60"/>
      <p:boldItalic r:id="rId61"/>
    </p:embeddedFont>
    <p:embeddedFont>
      <p:font typeface="Canva Sans" panose="020B0604020202020204" charset="0"/>
      <p:regular r:id="rId62"/>
    </p:embeddedFont>
    <p:embeddedFont>
      <p:font typeface="Canva Sans Bold" panose="020B0604020202020204" charset="0"/>
      <p:regular r:id="rId63"/>
    </p:embeddedFont>
    <p:embeddedFont>
      <p:font typeface="Roboto Bold" panose="020B0604020202020204" charset="0"/>
      <p:regular r:id="rId64"/>
    </p:embeddedFont>
    <p:embeddedFont>
      <p:font typeface="Tahoma" panose="020B0604030504040204" pitchFamily="34" charset="0"/>
      <p:regular r:id="rId65"/>
      <p:bold r:id="rId66"/>
    </p:embeddedFont>
    <p:embeddedFont>
      <p:font typeface="Tahoma Bold" panose="020B0804030504040204" pitchFamily="34" charset="0"/>
      <p:regular r:id="rId67"/>
      <p:bold r:id="rId68"/>
    </p:embeddedFont>
    <p:embeddedFont>
      <p:font typeface="Times New Roman" panose="02020603050405020304" pitchFamily="18" charset="0"/>
      <p:regular r:id="rId69"/>
    </p:embeddedFont>
    <p:embeddedFont>
      <p:font typeface="Wingdings 3" panose="05040102010807070707" pitchFamily="18"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08562-16F8-4AD7-BE93-2D6C48C0F09C}"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AD0AA-5B71-407C-9BEF-BBFB96C8D5F7}" type="slidenum">
              <a:rPr lang="en-US" smtClean="0"/>
              <a:t>‹#›</a:t>
            </a:fld>
            <a:endParaRPr lang="en-US"/>
          </a:p>
        </p:txBody>
      </p:sp>
    </p:spTree>
    <p:extLst>
      <p:ext uri="{BB962C8B-B14F-4D97-AF65-F5344CB8AC3E}">
        <p14:creationId xmlns:p14="http://schemas.microsoft.com/office/powerpoint/2010/main" val="283094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AD0AA-5B71-407C-9BEF-BBFB96C8D5F7}" type="slidenum">
              <a:rPr lang="en-US" smtClean="0"/>
              <a:t>45</a:t>
            </a:fld>
            <a:endParaRPr lang="en-US"/>
          </a:p>
        </p:txBody>
      </p:sp>
    </p:spTree>
    <p:extLst>
      <p:ext uri="{BB962C8B-B14F-4D97-AF65-F5344CB8AC3E}">
        <p14:creationId xmlns:p14="http://schemas.microsoft.com/office/powerpoint/2010/main" val="4002128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AMcIYKcX73iyE_OB8iGO-oIDNvc--o2d?usp=sharin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stanford.edu/~shervine/teaching/cs-230/cheatsheet-convolutional-neural-networks"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v7labs.com/blog/autoencoders-guide#what-is-an-autoencoder"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7269" y="0"/>
            <a:ext cx="5911589" cy="3440593"/>
          </a:xfrm>
          <a:custGeom>
            <a:avLst/>
            <a:gdLst/>
            <a:ahLst/>
            <a:cxnLst/>
            <a:rect l="l" t="t" r="r" b="b"/>
            <a:pathLst>
              <a:path w="5911589" h="3440593">
                <a:moveTo>
                  <a:pt x="0" y="0"/>
                </a:moveTo>
                <a:lnTo>
                  <a:pt x="5911589" y="0"/>
                </a:lnTo>
                <a:lnTo>
                  <a:pt x="5911589" y="3440593"/>
                </a:lnTo>
                <a:lnTo>
                  <a:pt x="0" y="3440593"/>
                </a:lnTo>
                <a:lnTo>
                  <a:pt x="0" y="0"/>
                </a:lnTo>
                <a:close/>
              </a:path>
            </a:pathLst>
          </a:custGeom>
          <a:blipFill>
            <a:blip r:embed="rId2"/>
            <a:stretch>
              <a:fillRect t="-35226" b="-36592"/>
            </a:stretch>
          </a:blipFill>
        </p:spPr>
      </p:sp>
      <p:sp>
        <p:nvSpPr>
          <p:cNvPr id="3" name="TextBox 3"/>
          <p:cNvSpPr txBox="1"/>
          <p:nvPr/>
        </p:nvSpPr>
        <p:spPr>
          <a:xfrm>
            <a:off x="3923920" y="3548381"/>
            <a:ext cx="9935527" cy="1824295"/>
          </a:xfrm>
          <a:prstGeom prst="rect">
            <a:avLst/>
          </a:prstGeom>
        </p:spPr>
        <p:txBody>
          <a:bodyPr lIns="0" tIns="0" rIns="0" bIns="0" rtlCol="0" anchor="t">
            <a:spAutoFit/>
          </a:bodyPr>
          <a:lstStyle/>
          <a:p>
            <a:pPr algn="ctr">
              <a:lnSpc>
                <a:spcPts val="14948"/>
              </a:lnSpc>
            </a:pPr>
            <a:r>
              <a:rPr lang="en-US" sz="10677">
                <a:solidFill>
                  <a:srgbClr val="FF3131"/>
                </a:solidFill>
                <a:latin typeface="Roboto Bold"/>
              </a:rPr>
              <a:t>PRESENTATION</a:t>
            </a:r>
          </a:p>
        </p:txBody>
      </p:sp>
      <p:sp>
        <p:nvSpPr>
          <p:cNvPr id="4" name="TextBox 4"/>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5" name="TextBox 5"/>
          <p:cNvSpPr txBox="1"/>
          <p:nvPr/>
        </p:nvSpPr>
        <p:spPr>
          <a:xfrm>
            <a:off x="1028700" y="6471620"/>
            <a:ext cx="7124700" cy="1384300"/>
          </a:xfrm>
          <a:prstGeom prst="rect">
            <a:avLst/>
          </a:prstGeom>
        </p:spPr>
        <p:txBody>
          <a:bodyPr wrap="square" lIns="0" tIns="0" rIns="0" bIns="0" rtlCol="0" anchor="t">
            <a:spAutoFit/>
          </a:bodyPr>
          <a:lstStyle/>
          <a:p>
            <a:pPr>
              <a:lnSpc>
                <a:spcPts val="5599"/>
              </a:lnSpc>
            </a:pPr>
            <a:r>
              <a:rPr lang="en-US" sz="3999">
                <a:solidFill>
                  <a:srgbClr val="000000"/>
                </a:solidFill>
                <a:latin typeface="Roboto Bold"/>
              </a:rPr>
              <a:t>52100674 - Trần Thị Vẹn</a:t>
            </a:r>
          </a:p>
          <a:p>
            <a:pPr>
              <a:lnSpc>
                <a:spcPts val="5599"/>
              </a:lnSpc>
            </a:pPr>
            <a:r>
              <a:rPr lang="en-US" sz="3999">
                <a:solidFill>
                  <a:srgbClr val="000000"/>
                </a:solidFill>
                <a:latin typeface="Roboto Bold"/>
              </a:rPr>
              <a:t>52000025 - Nghiêm Tiến Đạt</a:t>
            </a:r>
          </a:p>
        </p:txBody>
      </p:sp>
      <p:sp>
        <p:nvSpPr>
          <p:cNvPr id="6" name="TextBox 6"/>
          <p:cNvSpPr txBox="1"/>
          <p:nvPr/>
        </p:nvSpPr>
        <p:spPr>
          <a:xfrm>
            <a:off x="9353266" y="5913291"/>
            <a:ext cx="5932967" cy="2799019"/>
          </a:xfrm>
          <a:prstGeom prst="rect">
            <a:avLst/>
          </a:prstGeom>
        </p:spPr>
        <p:txBody>
          <a:bodyPr lIns="0" tIns="0" rIns="0" bIns="0" rtlCol="0" anchor="t">
            <a:spAutoFit/>
          </a:bodyPr>
          <a:lstStyle/>
          <a:p>
            <a:pPr>
              <a:lnSpc>
                <a:spcPts val="7495"/>
              </a:lnSpc>
            </a:pPr>
            <a:r>
              <a:rPr lang="en-US" sz="5353">
                <a:solidFill>
                  <a:srgbClr val="000000"/>
                </a:solidFill>
                <a:latin typeface="Roboto Bold"/>
              </a:rPr>
              <a:t>CNN</a:t>
            </a:r>
          </a:p>
          <a:p>
            <a:pPr>
              <a:lnSpc>
                <a:spcPts val="7495"/>
              </a:lnSpc>
            </a:pPr>
            <a:r>
              <a:rPr lang="en-US" sz="5353">
                <a:solidFill>
                  <a:srgbClr val="000000"/>
                </a:solidFill>
                <a:latin typeface="Roboto Bold"/>
              </a:rPr>
              <a:t>Auto-Encoder</a:t>
            </a:r>
          </a:p>
          <a:p>
            <a:pPr>
              <a:lnSpc>
                <a:spcPts val="7495"/>
              </a:lnSpc>
            </a:pPr>
            <a:r>
              <a:rPr lang="en-US" sz="5353">
                <a:solidFill>
                  <a:srgbClr val="000000"/>
                </a:solidFill>
                <a:latin typeface="Roboto Bold"/>
              </a:rPr>
              <a:t>Vision Transformer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1095233" y="1701200"/>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a:solidFill>
                  <a:srgbClr val="000000"/>
                </a:solidFill>
                <a:latin typeface="Times New Roman" panose="02020603050405020304" pitchFamily="18" charset="0"/>
                <a:cs typeface="Times New Roman" panose="02020603050405020304" pitchFamily="18" charset="0"/>
              </a:rPr>
              <a:t>Zero-padding</a:t>
            </a:r>
          </a:p>
        </p:txBody>
      </p:sp>
      <p:pic>
        <p:nvPicPr>
          <p:cNvPr id="6" name="Picture 5">
            <a:extLst>
              <a:ext uri="{FF2B5EF4-FFF2-40B4-BE49-F238E27FC236}">
                <a16:creationId xmlns:a16="http://schemas.microsoft.com/office/drawing/2014/main" id="{5F380286-D541-41F6-8F5C-CB6D31C5F986}"/>
              </a:ext>
            </a:extLst>
          </p:cNvPr>
          <p:cNvPicPr>
            <a:picLocks noChangeAspect="1"/>
          </p:cNvPicPr>
          <p:nvPr/>
        </p:nvPicPr>
        <p:blipFill>
          <a:blip r:embed="rId3"/>
          <a:stretch>
            <a:fillRect/>
          </a:stretch>
        </p:blipFill>
        <p:spPr>
          <a:xfrm>
            <a:off x="2247900" y="2257969"/>
            <a:ext cx="13792200" cy="8029031"/>
          </a:xfrm>
          <a:prstGeom prst="rect">
            <a:avLst/>
          </a:prstGeom>
        </p:spPr>
      </p:pic>
      <p:sp>
        <p:nvSpPr>
          <p:cNvPr id="7" name="TextBox 7">
            <a:extLst>
              <a:ext uri="{FF2B5EF4-FFF2-40B4-BE49-F238E27FC236}">
                <a16:creationId xmlns:a16="http://schemas.microsoft.com/office/drawing/2014/main" id="{97C5D4A2-68A2-4752-A096-EFF947079E1A}"/>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2. Filter hyperparameters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6" name="TextBox 6"/>
          <p:cNvSpPr txBox="1"/>
          <p:nvPr/>
        </p:nvSpPr>
        <p:spPr>
          <a:xfrm>
            <a:off x="1028700" y="2093846"/>
            <a:ext cx="16994869" cy="1171154"/>
          </a:xfrm>
          <a:prstGeom prst="rect">
            <a:avLst/>
          </a:prstGeom>
        </p:spPr>
        <p:txBody>
          <a:bodyPr lIns="0" tIns="0" rIns="0" bIns="0" rtlCol="0" anchor="t">
            <a:spAutoFit/>
          </a:bodyPr>
          <a:lstStyle/>
          <a:p>
            <a:pPr algn="just">
              <a:lnSpc>
                <a:spcPts val="4759"/>
              </a:lnSpc>
            </a:pPr>
            <a:r>
              <a:rPr lang="en-US" sz="3200" dirty="0">
                <a:latin typeface="Times New Roman" panose="02020603050405020304" pitchFamily="18" charset="0"/>
                <a:cs typeface="Times New Roman" panose="02020603050405020304" pitchFamily="18" charset="0"/>
              </a:rPr>
              <a:t>By noting </a:t>
            </a:r>
            <a:r>
              <a:rPr lang="en-US" sz="3200" i="1" dirty="0">
                <a:latin typeface="Times New Roman" panose="02020603050405020304" pitchFamily="18" charset="0"/>
                <a:cs typeface="Times New Roman" panose="02020603050405020304" pitchFamily="18" charset="0"/>
              </a:rPr>
              <a:t>I</a:t>
            </a:r>
            <a:r>
              <a:rPr lang="en-US" sz="3200" dirty="0">
                <a:latin typeface="Times New Roman" panose="02020603050405020304" pitchFamily="18" charset="0"/>
                <a:cs typeface="Times New Roman" panose="02020603050405020304" pitchFamily="18" charset="0"/>
              </a:rPr>
              <a:t> the length of the input volume size, </a:t>
            </a:r>
            <a:r>
              <a:rPr lang="en-US" sz="3200" i="1" dirty="0">
                <a:latin typeface="Times New Roman" panose="02020603050405020304" pitchFamily="18" charset="0"/>
                <a:cs typeface="Times New Roman" panose="02020603050405020304" pitchFamily="18" charset="0"/>
              </a:rPr>
              <a:t>F</a:t>
            </a:r>
            <a:r>
              <a:rPr lang="en-US" sz="3200" dirty="0">
                <a:latin typeface="Times New Roman" panose="02020603050405020304" pitchFamily="18" charset="0"/>
                <a:cs typeface="Times New Roman" panose="02020603050405020304" pitchFamily="18" charset="0"/>
              </a:rPr>
              <a:t> the length of the filter, </a:t>
            </a:r>
            <a:r>
              <a:rPr lang="en-US" sz="3200" i="1" dirty="0">
                <a:latin typeface="Times New Roman" panose="02020603050405020304" pitchFamily="18" charset="0"/>
                <a:cs typeface="Times New Roman" panose="02020603050405020304" pitchFamily="18" charset="0"/>
              </a:rPr>
              <a:t>P</a:t>
            </a:r>
            <a:r>
              <a:rPr lang="en-US" sz="3200" dirty="0">
                <a:latin typeface="Times New Roman" panose="02020603050405020304" pitchFamily="18" charset="0"/>
                <a:cs typeface="Times New Roman" panose="02020603050405020304" pitchFamily="18" charset="0"/>
              </a:rPr>
              <a:t> the amount of zero padding, </a:t>
            </a:r>
            <a:r>
              <a:rPr lang="en-US" sz="3200" i="1" dirty="0">
                <a:latin typeface="Times New Roman" panose="02020603050405020304" pitchFamily="18" charset="0"/>
                <a:cs typeface="Times New Roman" panose="02020603050405020304" pitchFamily="18" charset="0"/>
              </a:rPr>
              <a:t>S</a:t>
            </a:r>
            <a:r>
              <a:rPr lang="en-US" sz="3200" dirty="0">
                <a:latin typeface="Times New Roman" panose="02020603050405020304" pitchFamily="18" charset="0"/>
                <a:cs typeface="Times New Roman" panose="02020603050405020304" pitchFamily="18" charset="0"/>
              </a:rPr>
              <a:t> the stride, then the output size </a:t>
            </a:r>
            <a:r>
              <a:rPr lang="en-US" sz="3200" i="1"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of the feature map along that dimension is given by:</a:t>
            </a: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1028700" y="1386205"/>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Zero-padding</a:t>
            </a:r>
          </a:p>
        </p:txBody>
      </p:sp>
      <p:sp>
        <p:nvSpPr>
          <p:cNvPr id="8" name="TextBox 7">
            <a:extLst>
              <a:ext uri="{FF2B5EF4-FFF2-40B4-BE49-F238E27FC236}">
                <a16:creationId xmlns:a16="http://schemas.microsoft.com/office/drawing/2014/main" id="{07929F2C-551D-4ABB-831D-0C242C54F4A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2. Filter hyperparameters</a:t>
            </a:r>
          </a:p>
        </p:txBody>
      </p:sp>
      <p:pic>
        <p:nvPicPr>
          <p:cNvPr id="9" name="Picture 8">
            <a:extLst>
              <a:ext uri="{FF2B5EF4-FFF2-40B4-BE49-F238E27FC236}">
                <a16:creationId xmlns:a16="http://schemas.microsoft.com/office/drawing/2014/main" id="{E69A2CE6-7A08-447D-BA12-CE3898675566}"/>
              </a:ext>
            </a:extLst>
          </p:cNvPr>
          <p:cNvPicPr>
            <a:picLocks noChangeAspect="1"/>
          </p:cNvPicPr>
          <p:nvPr/>
        </p:nvPicPr>
        <p:blipFill>
          <a:blip r:embed="rId3"/>
          <a:stretch>
            <a:fillRect/>
          </a:stretch>
        </p:blipFill>
        <p:spPr>
          <a:xfrm>
            <a:off x="3521883" y="3543300"/>
            <a:ext cx="11244234" cy="6743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10010399" y="6075386"/>
            <a:ext cx="5812270" cy="2687394"/>
          </a:xfrm>
          <a:custGeom>
            <a:avLst/>
            <a:gdLst/>
            <a:ahLst/>
            <a:cxnLst/>
            <a:rect l="l" t="t" r="r" b="b"/>
            <a:pathLst>
              <a:path w="5812270" h="2687394">
                <a:moveTo>
                  <a:pt x="0" y="0"/>
                </a:moveTo>
                <a:lnTo>
                  <a:pt x="5812270" y="0"/>
                </a:lnTo>
                <a:lnTo>
                  <a:pt x="5812270" y="2687394"/>
                </a:lnTo>
                <a:lnTo>
                  <a:pt x="0" y="2687394"/>
                </a:lnTo>
                <a:lnTo>
                  <a:pt x="0" y="0"/>
                </a:lnTo>
                <a:close/>
              </a:path>
            </a:pathLst>
          </a:custGeom>
          <a:blipFill>
            <a:blip r:embed="rId3"/>
            <a:stretch>
              <a:fillRect/>
            </a:stretch>
          </a:blipFill>
        </p:spPr>
      </p:sp>
      <p:sp>
        <p:nvSpPr>
          <p:cNvPr id="4" name="Freeform 4"/>
          <p:cNvSpPr/>
          <p:nvPr/>
        </p:nvSpPr>
        <p:spPr>
          <a:xfrm>
            <a:off x="9284239" y="3039604"/>
            <a:ext cx="3544458" cy="935343"/>
          </a:xfrm>
          <a:custGeom>
            <a:avLst/>
            <a:gdLst/>
            <a:ahLst/>
            <a:cxnLst/>
            <a:rect l="l" t="t" r="r" b="b"/>
            <a:pathLst>
              <a:path w="3544458" h="935343">
                <a:moveTo>
                  <a:pt x="0" y="0"/>
                </a:moveTo>
                <a:lnTo>
                  <a:pt x="3544458" y="0"/>
                </a:lnTo>
                <a:lnTo>
                  <a:pt x="3544458" y="935343"/>
                </a:lnTo>
                <a:lnTo>
                  <a:pt x="0" y="935343"/>
                </a:lnTo>
                <a:lnTo>
                  <a:pt x="0" y="0"/>
                </a:lnTo>
                <a:close/>
              </a:path>
            </a:pathLst>
          </a:custGeom>
          <a:blipFill>
            <a:blip r:embed="rId4"/>
            <a:stretch>
              <a:fillRect/>
            </a:stretch>
          </a:blipFill>
        </p:spPr>
      </p:sp>
      <p:sp>
        <p:nvSpPr>
          <p:cNvPr id="5" name="Freeform 5"/>
          <p:cNvSpPr/>
          <p:nvPr/>
        </p:nvSpPr>
        <p:spPr>
          <a:xfrm>
            <a:off x="12971572" y="1694867"/>
            <a:ext cx="3840580" cy="3624817"/>
          </a:xfrm>
          <a:custGeom>
            <a:avLst/>
            <a:gdLst/>
            <a:ahLst/>
            <a:cxnLst/>
            <a:rect l="l" t="t" r="r" b="b"/>
            <a:pathLst>
              <a:path w="3840580" h="3624817">
                <a:moveTo>
                  <a:pt x="0" y="0"/>
                </a:moveTo>
                <a:lnTo>
                  <a:pt x="3840580" y="0"/>
                </a:lnTo>
                <a:lnTo>
                  <a:pt x="3840580" y="3624817"/>
                </a:lnTo>
                <a:lnTo>
                  <a:pt x="0" y="3624817"/>
                </a:lnTo>
                <a:lnTo>
                  <a:pt x="0" y="0"/>
                </a:lnTo>
                <a:close/>
              </a:path>
            </a:pathLst>
          </a:custGeom>
          <a:blipFill>
            <a:blip r:embed="rId5"/>
            <a:stretch>
              <a:fillRect/>
            </a:stretch>
          </a:blipFill>
        </p:spPr>
      </p:sp>
      <p:sp>
        <p:nvSpPr>
          <p:cNvPr id="6" name="TextBox 6"/>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3. </a:t>
            </a:r>
            <a:r>
              <a:rPr lang="en-US" sz="5600" b="1" dirty="0">
                <a:latin typeface="Times New Roman" panose="02020603050405020304" pitchFamily="18" charset="0"/>
                <a:cs typeface="Times New Roman" panose="02020603050405020304" pitchFamily="18" charset="0"/>
              </a:rPr>
              <a:t>Commonly used activation functions</a:t>
            </a:r>
          </a:p>
        </p:txBody>
      </p:sp>
      <p:sp>
        <p:nvSpPr>
          <p:cNvPr id="7" name="TextBox 7"/>
          <p:cNvSpPr txBox="1"/>
          <p:nvPr/>
        </p:nvSpPr>
        <p:spPr>
          <a:xfrm>
            <a:off x="1028700" y="1752875"/>
            <a:ext cx="8115300" cy="580390"/>
          </a:xfrm>
          <a:prstGeom prst="rect">
            <a:avLst/>
          </a:prstGeom>
        </p:spPr>
        <p:txBody>
          <a:bodyPr lIns="0" tIns="0" rIns="0" bIns="0" rtlCol="0" anchor="t">
            <a:spAutoFit/>
          </a:bodyPr>
          <a:lstStyle/>
          <a:p>
            <a:pPr>
              <a:lnSpc>
                <a:spcPts val="4759"/>
              </a:lnSpc>
            </a:pPr>
            <a:r>
              <a:rPr lang="en-US" sz="3399" b="1">
                <a:solidFill>
                  <a:srgbClr val="000000"/>
                </a:solidFill>
                <a:latin typeface="Times New Roman" panose="02020603050405020304" pitchFamily="18" charset="0"/>
                <a:cs typeface="Times New Roman" panose="02020603050405020304" pitchFamily="18" charset="0"/>
              </a:rPr>
              <a:t>Rectified Linear Unit (ReLU)</a:t>
            </a:r>
          </a:p>
        </p:txBody>
      </p:sp>
      <p:sp>
        <p:nvSpPr>
          <p:cNvPr id="8" name="TextBox 8"/>
          <p:cNvSpPr txBox="1"/>
          <p:nvPr/>
        </p:nvSpPr>
        <p:spPr>
          <a:xfrm>
            <a:off x="1028700" y="2583668"/>
            <a:ext cx="7975062" cy="2404504"/>
          </a:xfrm>
          <a:prstGeom prst="rect">
            <a:avLst/>
          </a:prstGeom>
        </p:spPr>
        <p:txBody>
          <a:bodyPr wrap="square" lIns="0" tIns="0" rIns="0" bIns="0" rtlCol="0" anchor="t">
            <a:spAutoFit/>
          </a:bodyPr>
          <a:lstStyle/>
          <a:p>
            <a:pPr algn="just">
              <a:lnSpc>
                <a:spcPts val="4759"/>
              </a:lnSpc>
            </a:pPr>
            <a:r>
              <a:rPr lang="en-US" sz="3200" dirty="0">
                <a:latin typeface="Times New Roman" panose="02020603050405020304" pitchFamily="18" charset="0"/>
                <a:cs typeface="Times New Roman" panose="02020603050405020304" pitchFamily="18" charset="0"/>
              </a:rPr>
              <a:t>The rectified linear unit layer (</a:t>
            </a:r>
            <a:r>
              <a:rPr lang="en-US" sz="3200" dirty="0" err="1">
                <a:latin typeface="Times New Roman" panose="02020603050405020304" pitchFamily="18" charset="0"/>
                <a:cs typeface="Times New Roman" panose="02020603050405020304" pitchFamily="18" charset="0"/>
              </a:rPr>
              <a:t>ReLU</a:t>
            </a:r>
            <a:r>
              <a:rPr lang="en-US" sz="3200" dirty="0">
                <a:latin typeface="Times New Roman" panose="02020603050405020304" pitchFamily="18" charset="0"/>
                <a:cs typeface="Times New Roman" panose="02020603050405020304" pitchFamily="18" charset="0"/>
              </a:rPr>
              <a:t>) is an activation function </a:t>
            </a:r>
            <a:r>
              <a:rPr lang="en-US" sz="3200" i="1" dirty="0">
                <a:latin typeface="Times New Roman" panose="02020603050405020304" pitchFamily="18" charset="0"/>
                <a:cs typeface="Times New Roman" panose="02020603050405020304" pitchFamily="18" charset="0"/>
              </a:rPr>
              <a:t>g</a:t>
            </a:r>
            <a:r>
              <a:rPr lang="en-US" sz="3200" dirty="0">
                <a:latin typeface="Times New Roman" panose="02020603050405020304" pitchFamily="18" charset="0"/>
                <a:cs typeface="Times New Roman" panose="02020603050405020304" pitchFamily="18" charset="0"/>
              </a:rPr>
              <a:t> that is used on all elements of the volume. It aims at introducing non-linearities to the network.</a:t>
            </a: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1028700" y="5494996"/>
            <a:ext cx="8115300" cy="580390"/>
          </a:xfrm>
          <a:prstGeom prst="rect">
            <a:avLst/>
          </a:prstGeom>
        </p:spPr>
        <p:txBody>
          <a:bodyPr lIns="0" tIns="0" rIns="0" bIns="0" rtlCol="0" anchor="t">
            <a:spAutoFit/>
          </a:bodyPr>
          <a:lstStyle/>
          <a:p>
            <a:pPr>
              <a:lnSpc>
                <a:spcPts val="4759"/>
              </a:lnSpc>
            </a:pPr>
            <a:r>
              <a:rPr lang="en-US" sz="3399" b="1">
                <a:solidFill>
                  <a:srgbClr val="000000"/>
                </a:solidFill>
                <a:latin typeface="Times New Roman" panose="02020603050405020304" pitchFamily="18" charset="0"/>
                <a:cs typeface="Times New Roman" panose="02020603050405020304" pitchFamily="18" charset="0"/>
              </a:rPr>
              <a:t>Softmax</a:t>
            </a:r>
          </a:p>
        </p:txBody>
      </p:sp>
      <p:sp>
        <p:nvSpPr>
          <p:cNvPr id="10" name="TextBox 10"/>
          <p:cNvSpPr txBox="1"/>
          <p:nvPr/>
        </p:nvSpPr>
        <p:spPr>
          <a:xfrm>
            <a:off x="1028700" y="6285029"/>
            <a:ext cx="8115300" cy="3020058"/>
          </a:xfrm>
          <a:prstGeom prst="rect">
            <a:avLst/>
          </a:prstGeom>
        </p:spPr>
        <p:txBody>
          <a:bodyPr lIns="0" tIns="0" rIns="0" bIns="0" rtlCol="0" anchor="t">
            <a:spAutoFit/>
          </a:bodyPr>
          <a:lstStyle/>
          <a:p>
            <a:pPr algn="just">
              <a:lnSpc>
                <a:spcPts val="4759"/>
              </a:lnSpc>
            </a:pPr>
            <a:r>
              <a:rPr lang="en-US" sz="3200" dirty="0">
                <a:latin typeface="Times New Roman" panose="02020603050405020304" pitchFamily="18" charset="0"/>
                <a:cs typeface="Times New Roman" panose="02020603050405020304" pitchFamily="18" charset="0"/>
              </a:rPr>
              <a:t>The </a:t>
            </a:r>
            <a:r>
              <a:rPr lang="en-US" sz="3200" dirty="0" err="1">
                <a:latin typeface="Times New Roman" panose="02020603050405020304" pitchFamily="18" charset="0"/>
                <a:cs typeface="Times New Roman" panose="02020603050405020304" pitchFamily="18" charset="0"/>
              </a:rPr>
              <a:t>softmax</a:t>
            </a:r>
            <a:r>
              <a:rPr lang="en-US" sz="3200" dirty="0">
                <a:latin typeface="Times New Roman" panose="02020603050405020304" pitchFamily="18" charset="0"/>
                <a:cs typeface="Times New Roman" panose="02020603050405020304" pitchFamily="18" charset="0"/>
              </a:rPr>
              <a:t> step can be seen as a generalized logistic function that takes as input a vector of scores </a:t>
            </a:r>
            <a:r>
              <a:rPr lang="en-US" sz="3200" i="1" dirty="0">
                <a:latin typeface="Times New Roman" panose="02020603050405020304" pitchFamily="18" charset="0"/>
                <a:cs typeface="Times New Roman" panose="02020603050405020304" pitchFamily="18" charset="0"/>
              </a:rPr>
              <a:t>x</a:t>
            </a:r>
            <a:r>
              <a:rPr lang="en-US" sz="3200" dirty="0">
                <a:latin typeface="Times New Roman" panose="02020603050405020304" pitchFamily="18" charset="0"/>
                <a:cs typeface="Times New Roman" panose="02020603050405020304" pitchFamily="18" charset="0"/>
              </a:rPr>
              <a:t> and outputs a vector of output probability </a:t>
            </a:r>
            <a:r>
              <a:rPr lang="en-US" sz="3200" i="1" dirty="0">
                <a:latin typeface="Times New Roman" panose="02020603050405020304" pitchFamily="18" charset="0"/>
                <a:cs typeface="Times New Roman" panose="02020603050405020304" pitchFamily="18" charset="0"/>
              </a:rPr>
              <a:t>p</a:t>
            </a:r>
            <a:r>
              <a:rPr lang="en-US" sz="3200" dirty="0">
                <a:latin typeface="Times New Roman" panose="02020603050405020304" pitchFamily="18" charset="0"/>
                <a:cs typeface="Times New Roman" panose="02020603050405020304" pitchFamily="18" charset="0"/>
              </a:rPr>
              <a:t> through a </a:t>
            </a:r>
            <a:r>
              <a:rPr lang="en-US" sz="3200" dirty="0" err="1">
                <a:latin typeface="Times New Roman" panose="02020603050405020304" pitchFamily="18" charset="0"/>
                <a:cs typeface="Times New Roman" panose="02020603050405020304" pitchFamily="18" charset="0"/>
              </a:rPr>
              <a:t>softmax</a:t>
            </a:r>
            <a:r>
              <a:rPr lang="en-US" sz="3200" dirty="0">
                <a:latin typeface="Times New Roman" panose="02020603050405020304" pitchFamily="18" charset="0"/>
                <a:cs typeface="Times New Roman" panose="02020603050405020304" pitchFamily="18" charset="0"/>
              </a:rPr>
              <a:t> function at the end of the architecture.</a:t>
            </a:r>
            <a:endParaRPr lang="en-US" sz="3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CNN applications </a:t>
            </a:r>
          </a:p>
        </p:txBody>
      </p:sp>
      <p:sp>
        <p:nvSpPr>
          <p:cNvPr id="5" name="TextBox 5"/>
          <p:cNvSpPr txBox="1"/>
          <p:nvPr/>
        </p:nvSpPr>
        <p:spPr>
          <a:xfrm>
            <a:off x="568710" y="2298630"/>
            <a:ext cx="10429493" cy="3137847"/>
          </a:xfrm>
          <a:prstGeom prst="rect">
            <a:avLst/>
          </a:prstGeom>
        </p:spPr>
        <p:txBody>
          <a:bodyPr lIns="0" tIns="0" rIns="0" bIns="0" rtlCol="0" anchor="t">
            <a:spAutoFit/>
          </a:bodyPr>
          <a:lstStyle/>
          <a:p>
            <a:pPr marL="972091" lvl="1" indent="-486046" algn="just">
              <a:lnSpc>
                <a:spcPts val="6303"/>
              </a:lnSpc>
              <a:buFont typeface="Arial"/>
              <a:buChar char="•"/>
            </a:pPr>
            <a:r>
              <a:rPr lang="en-US" sz="4000" dirty="0">
                <a:solidFill>
                  <a:srgbClr val="000000"/>
                </a:solidFill>
                <a:latin typeface="Times New Roman" panose="02020603050405020304" pitchFamily="18" charset="0"/>
                <a:cs typeface="Times New Roman" panose="02020603050405020304" pitchFamily="18" charset="0"/>
              </a:rPr>
              <a:t>Classify a picture</a:t>
            </a:r>
          </a:p>
          <a:p>
            <a:pPr marL="972091" lvl="1" indent="-486046" algn="just">
              <a:lnSpc>
                <a:spcPts val="6303"/>
              </a:lnSpc>
              <a:buFont typeface="Arial"/>
              <a:buChar char="•"/>
            </a:pPr>
            <a:r>
              <a:rPr lang="en-US" sz="4000" dirty="0">
                <a:latin typeface="Times New Roman" panose="02020603050405020304" pitchFamily="18" charset="0"/>
                <a:cs typeface="Times New Roman" panose="02020603050405020304" pitchFamily="18" charset="0"/>
              </a:rPr>
              <a:t>Predict probability of object</a:t>
            </a:r>
          </a:p>
          <a:p>
            <a:pPr marL="972091" lvl="1" indent="-486046" algn="just">
              <a:lnSpc>
                <a:spcPts val="6303"/>
              </a:lnSpc>
              <a:buFont typeface="Arial"/>
              <a:buChar char="•"/>
            </a:pPr>
            <a:r>
              <a:rPr lang="en-US" sz="4000" dirty="0">
                <a:latin typeface="Times New Roman" panose="02020603050405020304" pitchFamily="18" charset="0"/>
                <a:cs typeface="Times New Roman" panose="02020603050405020304" pitchFamily="18" charset="0"/>
              </a:rPr>
              <a:t>Be a fundamental architectural component of other models</a:t>
            </a:r>
          </a:p>
        </p:txBody>
      </p:sp>
      <p:pic>
        <p:nvPicPr>
          <p:cNvPr id="6" name="Picture 5">
            <a:extLst>
              <a:ext uri="{FF2B5EF4-FFF2-40B4-BE49-F238E27FC236}">
                <a16:creationId xmlns:a16="http://schemas.microsoft.com/office/drawing/2014/main" id="{4926F41B-B552-4C83-977E-616DEE0289CC}"/>
              </a:ext>
            </a:extLst>
          </p:cNvPr>
          <p:cNvPicPr>
            <a:picLocks noChangeAspect="1"/>
          </p:cNvPicPr>
          <p:nvPr/>
        </p:nvPicPr>
        <p:blipFill>
          <a:blip r:embed="rId3"/>
          <a:stretch>
            <a:fillRect/>
          </a:stretch>
        </p:blipFill>
        <p:spPr>
          <a:xfrm>
            <a:off x="11887200" y="2645944"/>
            <a:ext cx="5638800" cy="5581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2788290" y="1719213"/>
            <a:ext cx="12711420" cy="8171627"/>
          </a:xfrm>
          <a:custGeom>
            <a:avLst/>
            <a:gdLst/>
            <a:ahLst/>
            <a:cxnLst/>
            <a:rect l="l" t="t" r="r" b="b"/>
            <a:pathLst>
              <a:path w="12711420" h="8171627">
                <a:moveTo>
                  <a:pt x="0" y="0"/>
                </a:moveTo>
                <a:lnTo>
                  <a:pt x="12711420" y="0"/>
                </a:lnTo>
                <a:lnTo>
                  <a:pt x="12711420" y="8171627"/>
                </a:lnTo>
                <a:lnTo>
                  <a:pt x="0" y="8171627"/>
                </a:lnTo>
                <a:lnTo>
                  <a:pt x="0" y="0"/>
                </a:lnTo>
                <a:close/>
              </a:path>
            </a:pathLst>
          </a:custGeom>
          <a:blipFill>
            <a:blip r:embed="rId3"/>
            <a:stretch>
              <a:fillRect/>
            </a:stretch>
          </a:blipFill>
        </p:spPr>
      </p:sp>
      <p:sp>
        <p:nvSpPr>
          <p:cNvPr id="4" name="TextBox 4"/>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5. History of CNN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59025" y="235746"/>
            <a:ext cx="7769949" cy="4522173"/>
          </a:xfrm>
          <a:custGeom>
            <a:avLst/>
            <a:gdLst/>
            <a:ahLst/>
            <a:cxnLst/>
            <a:rect l="l" t="t" r="r" b="b"/>
            <a:pathLst>
              <a:path w="7769949" h="4522173">
                <a:moveTo>
                  <a:pt x="0" y="0"/>
                </a:moveTo>
                <a:lnTo>
                  <a:pt x="7769950" y="0"/>
                </a:lnTo>
                <a:lnTo>
                  <a:pt x="7769950" y="4522174"/>
                </a:lnTo>
                <a:lnTo>
                  <a:pt x="0" y="4522174"/>
                </a:lnTo>
                <a:lnTo>
                  <a:pt x="0" y="0"/>
                </a:lnTo>
                <a:close/>
              </a:path>
            </a:pathLst>
          </a:custGeom>
          <a:blipFill>
            <a:blip r:embed="rId2"/>
            <a:stretch>
              <a:fillRect t="-35226" b="-36592"/>
            </a:stretch>
          </a:blipFill>
        </p:spPr>
      </p:sp>
      <p:sp>
        <p:nvSpPr>
          <p:cNvPr id="3" name="TextBox 3"/>
          <p:cNvSpPr txBox="1"/>
          <p:nvPr/>
        </p:nvSpPr>
        <p:spPr>
          <a:xfrm>
            <a:off x="1891877" y="5205736"/>
            <a:ext cx="15862723" cy="2892603"/>
          </a:xfrm>
          <a:prstGeom prst="rect">
            <a:avLst/>
          </a:prstGeom>
        </p:spPr>
        <p:txBody>
          <a:bodyPr wrap="square" lIns="0" tIns="0" rIns="0" bIns="0" rtlCol="0" anchor="t">
            <a:spAutoFit/>
          </a:bodyPr>
          <a:lstStyle/>
          <a:p>
            <a:pPr algn="ctr">
              <a:lnSpc>
                <a:spcPts val="23795"/>
              </a:lnSpc>
              <a:spcBef>
                <a:spcPct val="0"/>
              </a:spcBef>
            </a:pPr>
            <a:r>
              <a:rPr lang="en-US" sz="16996">
                <a:solidFill>
                  <a:srgbClr val="000000"/>
                </a:solidFill>
                <a:latin typeface="Canva Sans"/>
              </a:rPr>
              <a:t>Auto-Encoder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3336529" y="5572125"/>
            <a:ext cx="11633992" cy="3920566"/>
          </a:xfrm>
          <a:custGeom>
            <a:avLst/>
            <a:gdLst/>
            <a:ahLst/>
            <a:cxnLst/>
            <a:rect l="l" t="t" r="r" b="b"/>
            <a:pathLst>
              <a:path w="11633992" h="3920566">
                <a:moveTo>
                  <a:pt x="0" y="0"/>
                </a:moveTo>
                <a:lnTo>
                  <a:pt x="11633992" y="0"/>
                </a:lnTo>
                <a:lnTo>
                  <a:pt x="11633992" y="3920566"/>
                </a:lnTo>
                <a:lnTo>
                  <a:pt x="0" y="3920566"/>
                </a:lnTo>
                <a:lnTo>
                  <a:pt x="0" y="0"/>
                </a:lnTo>
                <a:close/>
              </a:path>
            </a:pathLst>
          </a:custGeom>
          <a:blipFill>
            <a:blip r:embed="rId3"/>
            <a:stretch>
              <a:fillRect/>
            </a:stretch>
          </a:blipFill>
        </p:spPr>
      </p:sp>
      <p:sp>
        <p:nvSpPr>
          <p:cNvPr id="4" name="TextBox 4"/>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1. </a:t>
            </a:r>
            <a:r>
              <a:rPr lang="en-US" sz="5600" b="1" dirty="0">
                <a:latin typeface="Times New Roman" panose="02020603050405020304" pitchFamily="18" charset="0"/>
                <a:cs typeface="Times New Roman" panose="02020603050405020304" pitchFamily="18" charset="0"/>
              </a:rPr>
              <a:t>What is an autoencoder?</a:t>
            </a:r>
          </a:p>
        </p:txBody>
      </p:sp>
      <p:sp>
        <p:nvSpPr>
          <p:cNvPr id="5" name="TextBox 5"/>
          <p:cNvSpPr txBox="1"/>
          <p:nvPr/>
        </p:nvSpPr>
        <p:spPr>
          <a:xfrm>
            <a:off x="1028700" y="1817687"/>
            <a:ext cx="16230600" cy="1231106"/>
          </a:xfrm>
          <a:prstGeom prst="rect">
            <a:avLst/>
          </a:prstGeom>
        </p:spPr>
        <p:txBody>
          <a:bodyPr lIns="0" tIns="0" rIns="0" bIns="0" rtlCol="0" anchor="t">
            <a:spAutoFit/>
          </a:bodyPr>
          <a:lstStyle/>
          <a:p>
            <a:pPr>
              <a:lnSpc>
                <a:spcPts val="4759"/>
              </a:lnSpc>
            </a:pPr>
            <a:r>
              <a:rPr lang="en-US" sz="3600" dirty="0">
                <a:latin typeface="Times New Roman" panose="02020603050405020304" pitchFamily="18" charset="0"/>
                <a:cs typeface="Times New Roman" panose="02020603050405020304" pitchFamily="18" charset="0"/>
              </a:rPr>
              <a:t>An autoencoder is a type of artificial neural network used to learn data encodings in an unsupervised manner.</a:t>
            </a:r>
            <a:endParaRPr lang="en-US" sz="3600" dirty="0">
              <a:solidFill>
                <a:srgbClr val="000000"/>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28700" y="3362960"/>
            <a:ext cx="16230600" cy="1800942"/>
          </a:xfrm>
          <a:prstGeom prst="rect">
            <a:avLst/>
          </a:prstGeom>
        </p:spPr>
        <p:txBody>
          <a:bodyPr lIns="0" tIns="0" rIns="0" bIns="0" rtlCol="0" anchor="t">
            <a:spAutoFit/>
          </a:bodyPr>
          <a:lstStyle/>
          <a:p>
            <a:pPr algn="just">
              <a:lnSpc>
                <a:spcPts val="4759"/>
              </a:lnSpc>
            </a:pPr>
            <a:r>
              <a:rPr lang="en-US" sz="3600" dirty="0">
                <a:solidFill>
                  <a:srgbClr val="000000"/>
                </a:solidFill>
                <a:latin typeface="Times New Roman" panose="02020603050405020304" pitchFamily="18" charset="0"/>
                <a:cs typeface="Times New Roman" panose="02020603050405020304" pitchFamily="18" charset="0"/>
              </a:rPr>
              <a:t>The aim of an autoencoder is to learn a lower-dimensional representation (encoding) for a higher-dimensional data, typically for dimensionality reduction, by training the network to capture the most important parts of the input image.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2. The architecture of autoencoders</a:t>
            </a:r>
          </a:p>
        </p:txBody>
      </p:sp>
      <p:sp>
        <p:nvSpPr>
          <p:cNvPr id="9" name="TextBox 5">
            <a:extLst>
              <a:ext uri="{FF2B5EF4-FFF2-40B4-BE49-F238E27FC236}">
                <a16:creationId xmlns:a16="http://schemas.microsoft.com/office/drawing/2014/main" id="{EAD6491C-BCA5-E60A-7C9D-6D928B76BCC9}"/>
              </a:ext>
            </a:extLst>
          </p:cNvPr>
          <p:cNvSpPr txBox="1"/>
          <p:nvPr/>
        </p:nvSpPr>
        <p:spPr>
          <a:xfrm>
            <a:off x="1028700" y="1741759"/>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Encoder</a:t>
            </a:r>
          </a:p>
        </p:txBody>
      </p:sp>
      <p:sp>
        <p:nvSpPr>
          <p:cNvPr id="10" name="TextBox 4">
            <a:extLst>
              <a:ext uri="{FF2B5EF4-FFF2-40B4-BE49-F238E27FC236}">
                <a16:creationId xmlns:a16="http://schemas.microsoft.com/office/drawing/2014/main" id="{BF9A868D-84F4-4D60-BF9B-8B43B6D9A893}"/>
              </a:ext>
            </a:extLst>
          </p:cNvPr>
          <p:cNvSpPr txBox="1"/>
          <p:nvPr/>
        </p:nvSpPr>
        <p:spPr>
          <a:xfrm>
            <a:off x="1028700" y="2315840"/>
            <a:ext cx="9563100" cy="1788951"/>
          </a:xfrm>
          <a:prstGeom prst="rect">
            <a:avLst/>
          </a:prstGeom>
        </p:spPr>
        <p:txBody>
          <a:bodyPr wrap="square" lIns="0" tIns="0" rIns="0" bIns="0" rtlCol="0" anchor="t">
            <a:spAutoFit/>
          </a:bodyPr>
          <a:lstStyle/>
          <a:p>
            <a:pPr algn="just">
              <a:lnSpc>
                <a:spcPts val="4759"/>
              </a:lnSpc>
            </a:pPr>
            <a:r>
              <a:rPr lang="en-US" sz="3200" dirty="0">
                <a:solidFill>
                  <a:srgbClr val="000000"/>
                </a:solidFill>
                <a:latin typeface="Times New Roman" panose="02020603050405020304" pitchFamily="18" charset="0"/>
                <a:cs typeface="Times New Roman" panose="02020603050405020304" pitchFamily="18" charset="0"/>
              </a:rPr>
              <a:t>The encoder is a set of convolutional blocks followed by pooling modules that compress the input to the model into a compact section called the bottleneck.</a:t>
            </a:r>
          </a:p>
        </p:txBody>
      </p:sp>
      <p:sp>
        <p:nvSpPr>
          <p:cNvPr id="8" name="TextBox 6">
            <a:extLst>
              <a:ext uri="{FF2B5EF4-FFF2-40B4-BE49-F238E27FC236}">
                <a16:creationId xmlns:a16="http://schemas.microsoft.com/office/drawing/2014/main" id="{67841E39-5B43-43A6-97AA-07ADE78137FE}"/>
              </a:ext>
            </a:extLst>
          </p:cNvPr>
          <p:cNvSpPr txBox="1"/>
          <p:nvPr/>
        </p:nvSpPr>
        <p:spPr>
          <a:xfrm>
            <a:off x="1028700" y="4524040"/>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Bottleneck</a:t>
            </a:r>
          </a:p>
        </p:txBody>
      </p:sp>
      <p:sp>
        <p:nvSpPr>
          <p:cNvPr id="5" name="Rectangle 4">
            <a:extLst>
              <a:ext uri="{FF2B5EF4-FFF2-40B4-BE49-F238E27FC236}">
                <a16:creationId xmlns:a16="http://schemas.microsoft.com/office/drawing/2014/main" id="{26EE7C1E-CC06-438C-A73E-42C9DE3B79C5}"/>
              </a:ext>
            </a:extLst>
          </p:cNvPr>
          <p:cNvSpPr/>
          <p:nvPr/>
        </p:nvSpPr>
        <p:spPr>
          <a:xfrm>
            <a:off x="1028700" y="4965523"/>
            <a:ext cx="9563100" cy="2219838"/>
          </a:xfrm>
          <a:prstGeom prst="rect">
            <a:avLst/>
          </a:prstGeom>
        </p:spPr>
        <p:txBody>
          <a:bodyPr wrap="square">
            <a:spAutoFit/>
          </a:bodyPr>
          <a:lstStyle/>
          <a:p>
            <a:pPr algn="just">
              <a:lnSpc>
                <a:spcPct val="150000"/>
              </a:lnSpc>
            </a:pPr>
            <a:r>
              <a:rPr lang="en-US" sz="3200" dirty="0">
                <a:solidFill>
                  <a:srgbClr val="080A13"/>
                </a:solidFill>
                <a:latin typeface="Times New Roman" panose="02020603050405020304" pitchFamily="18" charset="0"/>
                <a:cs typeface="Times New Roman" panose="02020603050405020304" pitchFamily="18" charset="0"/>
              </a:rPr>
              <a:t>The bottleneck exists to restrict the flow of information to the decoder from the encoder, thus, allowing only the most vital information to pass through.</a:t>
            </a:r>
            <a:endParaRPr lang="en-US" sz="3200" dirty="0">
              <a:latin typeface="Times New Roman" panose="02020603050405020304" pitchFamily="18" charset="0"/>
              <a:cs typeface="Times New Roman" panose="02020603050405020304" pitchFamily="18" charset="0"/>
            </a:endParaRPr>
          </a:p>
        </p:txBody>
      </p:sp>
      <p:sp>
        <p:nvSpPr>
          <p:cNvPr id="12" name="TextBox 6">
            <a:extLst>
              <a:ext uri="{FF2B5EF4-FFF2-40B4-BE49-F238E27FC236}">
                <a16:creationId xmlns:a16="http://schemas.microsoft.com/office/drawing/2014/main" id="{E0E85FC1-6F97-4031-995B-5212A94FD291}"/>
              </a:ext>
            </a:extLst>
          </p:cNvPr>
          <p:cNvSpPr txBox="1"/>
          <p:nvPr/>
        </p:nvSpPr>
        <p:spPr>
          <a:xfrm>
            <a:off x="1028700" y="7277100"/>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Decoder</a:t>
            </a:r>
          </a:p>
        </p:txBody>
      </p:sp>
      <p:sp>
        <p:nvSpPr>
          <p:cNvPr id="6" name="Rectangle 5">
            <a:extLst>
              <a:ext uri="{FF2B5EF4-FFF2-40B4-BE49-F238E27FC236}">
                <a16:creationId xmlns:a16="http://schemas.microsoft.com/office/drawing/2014/main" id="{F9F5CA9F-4FAD-4517-A5DB-3AFFAE13E942}"/>
              </a:ext>
            </a:extLst>
          </p:cNvPr>
          <p:cNvSpPr/>
          <p:nvPr/>
        </p:nvSpPr>
        <p:spPr>
          <a:xfrm>
            <a:off x="1028700" y="7971160"/>
            <a:ext cx="9563100" cy="1481175"/>
          </a:xfrm>
          <a:prstGeom prst="rect">
            <a:avLst/>
          </a:prstGeom>
        </p:spPr>
        <p:txBody>
          <a:bodyPr wrap="square">
            <a:spAutoFit/>
          </a:bodyPr>
          <a:lstStyle/>
          <a:p>
            <a:pPr algn="just">
              <a:lnSpc>
                <a:spcPct val="150000"/>
              </a:lnSpc>
            </a:pPr>
            <a:r>
              <a:rPr lang="en-US" sz="3200" dirty="0">
                <a:solidFill>
                  <a:srgbClr val="080A13"/>
                </a:solidFill>
                <a:latin typeface="Times New Roman" panose="02020603050405020304" pitchFamily="18" charset="0"/>
                <a:cs typeface="Times New Roman" panose="02020603050405020304" pitchFamily="18" charset="0"/>
              </a:rPr>
              <a:t>The decoder is a set of </a:t>
            </a:r>
            <a:r>
              <a:rPr lang="en-US" sz="3200" dirty="0" err="1">
                <a:solidFill>
                  <a:srgbClr val="080A13"/>
                </a:solidFill>
                <a:latin typeface="Times New Roman" panose="02020603050405020304" pitchFamily="18" charset="0"/>
                <a:cs typeface="Times New Roman" panose="02020603050405020304" pitchFamily="18" charset="0"/>
              </a:rPr>
              <a:t>upsampling</a:t>
            </a:r>
            <a:r>
              <a:rPr lang="en-US" sz="3200" dirty="0">
                <a:solidFill>
                  <a:srgbClr val="080A13"/>
                </a:solidFill>
                <a:latin typeface="Times New Roman" panose="02020603050405020304" pitchFamily="18" charset="0"/>
                <a:cs typeface="Times New Roman" panose="02020603050405020304" pitchFamily="18" charset="0"/>
              </a:rPr>
              <a:t> and convolutional blocks that reconstructs the bottleneck's output.</a:t>
            </a:r>
            <a:endParaRPr 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E027ADA-5BB4-47CF-983B-52D3061D387B}"/>
              </a:ext>
            </a:extLst>
          </p:cNvPr>
          <p:cNvPicPr>
            <a:picLocks noChangeAspect="1"/>
          </p:cNvPicPr>
          <p:nvPr/>
        </p:nvPicPr>
        <p:blipFill>
          <a:blip r:embed="rId3"/>
          <a:stretch>
            <a:fillRect/>
          </a:stretch>
        </p:blipFill>
        <p:spPr>
          <a:xfrm>
            <a:off x="11201400" y="2184407"/>
            <a:ext cx="6659404" cy="63608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3"/>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3. Autoencoder hyperparameters</a:t>
            </a:r>
          </a:p>
        </p:txBody>
      </p:sp>
      <p:sp>
        <p:nvSpPr>
          <p:cNvPr id="5" name="TextBox 5"/>
          <p:cNvSpPr txBox="1"/>
          <p:nvPr/>
        </p:nvSpPr>
        <p:spPr>
          <a:xfrm>
            <a:off x="9525000" y="2400732"/>
            <a:ext cx="8610600" cy="1794915"/>
          </a:xfrm>
          <a:prstGeom prst="rect">
            <a:avLst/>
          </a:prstGeom>
        </p:spPr>
        <p:txBody>
          <a:bodyPr wrap="square" lIns="0" tIns="0" rIns="0" bIns="0" rtlCol="0" anchor="t">
            <a:spAutoFit/>
          </a:bodyPr>
          <a:lstStyle/>
          <a:p>
            <a:pPr marL="734059" lvl="1" indent="-367030">
              <a:lnSpc>
                <a:spcPts val="4759"/>
              </a:lnSpc>
              <a:buFont typeface="Arial"/>
              <a:buChar char="•"/>
            </a:pPr>
            <a:r>
              <a:rPr lang="en-US" sz="3399" b="1" i="1" dirty="0">
                <a:solidFill>
                  <a:srgbClr val="000000"/>
                </a:solidFill>
                <a:latin typeface="Times New Roman" panose="02020603050405020304" pitchFamily="18" charset="0"/>
                <a:cs typeface="Times New Roman" panose="02020603050405020304" pitchFamily="18" charset="0"/>
              </a:rPr>
              <a:t>Code size: </a:t>
            </a:r>
            <a:r>
              <a:rPr lang="en-US" sz="3399" dirty="0">
                <a:solidFill>
                  <a:srgbClr val="000000"/>
                </a:solidFill>
                <a:latin typeface="Times New Roman" panose="02020603050405020304" pitchFamily="18" charset="0"/>
                <a:cs typeface="Times New Roman" panose="02020603050405020304" pitchFamily="18" charset="0"/>
              </a:rPr>
              <a:t>The code size or the size of the bottleneck, decide how much the data has to be compressed.</a:t>
            </a:r>
          </a:p>
        </p:txBody>
      </p:sp>
      <p:sp>
        <p:nvSpPr>
          <p:cNvPr id="6" name="TextBox 6"/>
          <p:cNvSpPr txBox="1"/>
          <p:nvPr/>
        </p:nvSpPr>
        <p:spPr>
          <a:xfrm>
            <a:off x="9525000" y="4579690"/>
            <a:ext cx="8496300" cy="563809"/>
          </a:xfrm>
          <a:prstGeom prst="rect">
            <a:avLst/>
          </a:prstGeom>
        </p:spPr>
        <p:txBody>
          <a:bodyPr wrap="square" lIns="0" tIns="0" rIns="0" bIns="0" rtlCol="0" anchor="t">
            <a:spAutoFit/>
          </a:bodyPr>
          <a:lstStyle/>
          <a:p>
            <a:pPr marL="734059" lvl="1" indent="-367030">
              <a:lnSpc>
                <a:spcPts val="4759"/>
              </a:lnSpc>
              <a:buFont typeface="Arial"/>
              <a:buChar char="•"/>
            </a:pPr>
            <a:r>
              <a:rPr lang="en-US" sz="3399" b="1" i="1" dirty="0">
                <a:solidFill>
                  <a:srgbClr val="000000"/>
                </a:solidFill>
                <a:latin typeface="Times New Roman" panose="02020603050405020304" pitchFamily="18" charset="0"/>
                <a:cs typeface="Times New Roman" panose="02020603050405020304" pitchFamily="18" charset="0"/>
              </a:rPr>
              <a:t>Number of layers</a:t>
            </a:r>
            <a:endParaRPr lang="en-US" sz="3399" dirty="0">
              <a:solidFill>
                <a:srgbClr val="000000"/>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9525000" y="5527542"/>
            <a:ext cx="8496300" cy="563809"/>
          </a:xfrm>
          <a:prstGeom prst="rect">
            <a:avLst/>
          </a:prstGeom>
        </p:spPr>
        <p:txBody>
          <a:bodyPr wrap="square" lIns="0" tIns="0" rIns="0" bIns="0" rtlCol="0" anchor="t">
            <a:spAutoFit/>
          </a:bodyPr>
          <a:lstStyle/>
          <a:p>
            <a:pPr marL="734059" lvl="1" indent="-367030">
              <a:lnSpc>
                <a:spcPts val="4759"/>
              </a:lnSpc>
              <a:buFont typeface="Arial"/>
              <a:buChar char="•"/>
            </a:pPr>
            <a:r>
              <a:rPr lang="en-US" sz="3399" b="1" i="1" dirty="0">
                <a:solidFill>
                  <a:srgbClr val="000000"/>
                </a:solidFill>
                <a:latin typeface="Times New Roman" panose="02020603050405020304" pitchFamily="18" charset="0"/>
                <a:cs typeface="Times New Roman" panose="02020603050405020304" pitchFamily="18" charset="0"/>
              </a:rPr>
              <a:t>Number of nodes per layer</a:t>
            </a:r>
            <a:endParaRPr lang="en-US" sz="3399" dirty="0">
              <a:solidFill>
                <a:srgbClr val="000000"/>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9525000" y="6475397"/>
            <a:ext cx="8198134" cy="2410468"/>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3399" b="1" i="1" dirty="0">
                <a:solidFill>
                  <a:srgbClr val="000000"/>
                </a:solidFill>
                <a:latin typeface="Times New Roman" panose="02020603050405020304" pitchFamily="18" charset="0"/>
                <a:cs typeface="Times New Roman" panose="02020603050405020304" pitchFamily="18" charset="0"/>
              </a:rPr>
              <a:t>Reconstruction Loss: </a:t>
            </a:r>
            <a:r>
              <a:rPr lang="en-US" sz="3399" dirty="0">
                <a:solidFill>
                  <a:srgbClr val="000000"/>
                </a:solidFill>
                <a:latin typeface="Times New Roman" panose="02020603050405020304" pitchFamily="18" charset="0"/>
                <a:cs typeface="Times New Roman" panose="02020603050405020304" pitchFamily="18" charset="0"/>
              </a:rPr>
              <a:t>The loss function we use to train the autoencoder, the most popular loss functions for reconstruction are MSE Loss and L1 Loss.</a:t>
            </a:r>
          </a:p>
        </p:txBody>
      </p:sp>
      <p:pic>
        <p:nvPicPr>
          <p:cNvPr id="1026" name="Picture 2" descr="Autoencoder architecture, with the same parameters (kernel size etc.)... |  Download Scientific Diagram">
            <a:extLst>
              <a:ext uri="{FF2B5EF4-FFF2-40B4-BE49-F238E27FC236}">
                <a16:creationId xmlns:a16="http://schemas.microsoft.com/office/drawing/2014/main" id="{A3C50A5B-F0CC-066B-FEBD-B644C9812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66" y="2829561"/>
            <a:ext cx="8316477" cy="4627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3"/>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pic>
        <p:nvPicPr>
          <p:cNvPr id="1026" name="Picture 2" descr="What do you Understand by AutoEncoders?">
            <a:extLst>
              <a:ext uri="{FF2B5EF4-FFF2-40B4-BE49-F238E27FC236}">
                <a16:creationId xmlns:a16="http://schemas.microsoft.com/office/drawing/2014/main" id="{F349FF1E-5B1C-45B0-B5BE-D0AE64760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71" y="2519362"/>
            <a:ext cx="11996057"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59025" y="212152"/>
            <a:ext cx="7769949" cy="4522173"/>
          </a:xfrm>
          <a:custGeom>
            <a:avLst/>
            <a:gdLst/>
            <a:ahLst/>
            <a:cxnLst/>
            <a:rect l="l" t="t" r="r" b="b"/>
            <a:pathLst>
              <a:path w="7769949" h="4522173">
                <a:moveTo>
                  <a:pt x="0" y="0"/>
                </a:moveTo>
                <a:lnTo>
                  <a:pt x="7769950" y="0"/>
                </a:lnTo>
                <a:lnTo>
                  <a:pt x="7769950" y="4522173"/>
                </a:lnTo>
                <a:lnTo>
                  <a:pt x="0" y="4522173"/>
                </a:lnTo>
                <a:lnTo>
                  <a:pt x="0" y="0"/>
                </a:lnTo>
                <a:close/>
              </a:path>
            </a:pathLst>
          </a:custGeom>
          <a:blipFill>
            <a:blip r:embed="rId2"/>
            <a:stretch>
              <a:fillRect t="-35226" b="-36592"/>
            </a:stretch>
          </a:blipFill>
        </p:spPr>
      </p:sp>
      <p:sp>
        <p:nvSpPr>
          <p:cNvPr id="3" name="TextBox 3"/>
          <p:cNvSpPr txBox="1"/>
          <p:nvPr/>
        </p:nvSpPr>
        <p:spPr>
          <a:xfrm>
            <a:off x="0" y="5277392"/>
            <a:ext cx="18288000" cy="4191000"/>
          </a:xfrm>
          <a:prstGeom prst="rect">
            <a:avLst/>
          </a:prstGeom>
        </p:spPr>
        <p:txBody>
          <a:bodyPr lIns="0" tIns="0" rIns="0" bIns="0" rtlCol="0" anchor="t">
            <a:spAutoFit/>
          </a:bodyPr>
          <a:lstStyle/>
          <a:p>
            <a:pPr algn="ctr">
              <a:lnSpc>
                <a:spcPts val="16800"/>
              </a:lnSpc>
              <a:spcBef>
                <a:spcPct val="0"/>
              </a:spcBef>
            </a:pPr>
            <a:r>
              <a:rPr lang="en-US" sz="12000">
                <a:solidFill>
                  <a:srgbClr val="000000"/>
                </a:solidFill>
                <a:latin typeface="Canva Sans"/>
              </a:rPr>
              <a:t>Convolutional Neural Network (CNN)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1028700" y="1816458"/>
            <a:ext cx="16230600" cy="712470"/>
          </a:xfrm>
          <a:prstGeom prst="rect">
            <a:avLst/>
          </a:prstGeom>
        </p:spPr>
        <p:txBody>
          <a:bodyPr lIns="0" tIns="0" rIns="0" bIns="0" rtlCol="0" anchor="t">
            <a:spAutoFit/>
          </a:bodyPr>
          <a:lstStyle/>
          <a:p>
            <a:pPr algn="just">
              <a:lnSpc>
                <a:spcPts val="5880"/>
              </a:lnSpc>
            </a:pPr>
            <a:r>
              <a:rPr lang="en-US" sz="4200" b="1" dirty="0">
                <a:solidFill>
                  <a:srgbClr val="000000"/>
                </a:solidFill>
                <a:latin typeface="Times New Roman" panose="02020603050405020304" pitchFamily="18" charset="0"/>
                <a:cs typeface="Times New Roman" panose="02020603050405020304" pitchFamily="18" charset="0"/>
              </a:rPr>
              <a:t>1. Undercomplete autoencoder</a:t>
            </a:r>
          </a:p>
        </p:txBody>
      </p:sp>
      <p:sp>
        <p:nvSpPr>
          <p:cNvPr id="5" name="TextBox 5"/>
          <p:cNvSpPr txBox="1"/>
          <p:nvPr/>
        </p:nvSpPr>
        <p:spPr>
          <a:xfrm>
            <a:off x="1725040" y="3466185"/>
            <a:ext cx="15516367" cy="1231106"/>
          </a:xfrm>
          <a:prstGeom prst="rect">
            <a:avLst/>
          </a:prstGeom>
        </p:spPr>
        <p:txBody>
          <a:bodyPr lIns="0" tIns="0" rIns="0" bIns="0" rtlCol="0" anchor="t">
            <a:spAutoFit/>
          </a:bodyPr>
          <a:lstStyle/>
          <a:p>
            <a:pPr marL="734059" lvl="1" indent="-367030" algn="just">
              <a:lnSpc>
                <a:spcPts val="4759"/>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takes in an image and tries to predict the same image as output, thus reconstructing the image from the compressed bottleneck region.</a:t>
            </a:r>
          </a:p>
        </p:txBody>
      </p:sp>
      <p:sp>
        <p:nvSpPr>
          <p:cNvPr id="6" name="TextBox 6"/>
          <p:cNvSpPr txBox="1"/>
          <p:nvPr/>
        </p:nvSpPr>
        <p:spPr>
          <a:xfrm>
            <a:off x="1725041" y="2675741"/>
            <a:ext cx="15516367" cy="569836"/>
          </a:xfrm>
          <a:prstGeom prst="rect">
            <a:avLst/>
          </a:prstGeom>
        </p:spPr>
        <p:txBody>
          <a:bodyPr lIns="0" tIns="0" rIns="0" bIns="0" rtlCol="0" anchor="t">
            <a:spAutoFit/>
          </a:bodyPr>
          <a:lstStyle/>
          <a:p>
            <a:pPr marL="734059" lvl="1" indent="-367030" algn="just">
              <a:lnSpc>
                <a:spcPts val="4759"/>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is one of the simple types of autoencoders.</a:t>
            </a:r>
          </a:p>
        </p:txBody>
      </p:sp>
      <p:sp>
        <p:nvSpPr>
          <p:cNvPr id="7" name="TextBox 7"/>
          <p:cNvSpPr txBox="1"/>
          <p:nvPr/>
        </p:nvSpPr>
        <p:spPr>
          <a:xfrm>
            <a:off x="1028700" y="4749165"/>
            <a:ext cx="16230600" cy="712470"/>
          </a:xfrm>
          <a:prstGeom prst="rect">
            <a:avLst/>
          </a:prstGeom>
        </p:spPr>
        <p:txBody>
          <a:bodyPr lIns="0" tIns="0" rIns="0" bIns="0" rtlCol="0" anchor="t">
            <a:spAutoFit/>
          </a:bodyPr>
          <a:lstStyle/>
          <a:p>
            <a:pPr algn="just">
              <a:lnSpc>
                <a:spcPts val="5880"/>
              </a:lnSpc>
            </a:pPr>
            <a:r>
              <a:rPr lang="en-US" sz="4200" b="1" dirty="0">
                <a:solidFill>
                  <a:srgbClr val="000000"/>
                </a:solidFill>
                <a:latin typeface="Times New Roman" panose="02020603050405020304" pitchFamily="18" charset="0"/>
                <a:cs typeface="Times New Roman" panose="02020603050405020304" pitchFamily="18" charset="0"/>
              </a:rPr>
              <a:t>2. Sparse autoencoder</a:t>
            </a:r>
          </a:p>
        </p:txBody>
      </p:sp>
      <p:sp>
        <p:nvSpPr>
          <p:cNvPr id="8" name="TextBox 8"/>
          <p:cNvSpPr txBox="1"/>
          <p:nvPr/>
        </p:nvSpPr>
        <p:spPr>
          <a:xfrm>
            <a:off x="1028700" y="5671230"/>
            <a:ext cx="16230600" cy="1231106"/>
          </a:xfrm>
          <a:prstGeom prst="rect">
            <a:avLst/>
          </a:prstGeom>
        </p:spPr>
        <p:txBody>
          <a:bodyPr lIns="0" tIns="0" rIns="0" bIns="0" rtlCol="0" anchor="t">
            <a:spAutoFit/>
          </a:bodyPr>
          <a:lstStyle/>
          <a:p>
            <a:pPr>
              <a:lnSpc>
                <a:spcPts val="4759"/>
              </a:lnSpc>
            </a:pPr>
            <a:r>
              <a:rPr lang="en-US" sz="3600" dirty="0">
                <a:solidFill>
                  <a:srgbClr val="000000"/>
                </a:solidFill>
                <a:latin typeface="Times New Roman" panose="02020603050405020304" pitchFamily="18" charset="0"/>
                <a:cs typeface="Times New Roman" panose="02020603050405020304" pitchFamily="18" charset="0"/>
              </a:rPr>
              <a:t>is similar to the undercomplete autoencoders in that they use the same image as input and ground truth.</a:t>
            </a:r>
          </a:p>
        </p:txBody>
      </p:sp>
      <p:sp>
        <p:nvSpPr>
          <p:cNvPr id="9" name="TextBox 9"/>
          <p:cNvSpPr txBox="1"/>
          <p:nvPr/>
        </p:nvSpPr>
        <p:spPr>
          <a:xfrm>
            <a:off x="1228582" y="7854989"/>
            <a:ext cx="7610617" cy="1231106"/>
          </a:xfrm>
          <a:prstGeom prst="rect">
            <a:avLst/>
          </a:prstGeom>
        </p:spPr>
        <p:txBody>
          <a:bodyPr lIns="0" tIns="0" rIns="0" bIns="0" rtlCol="0" anchor="t">
            <a:spAutoFit/>
          </a:bodyPr>
          <a:lstStyle/>
          <a:p>
            <a:pPr>
              <a:lnSpc>
                <a:spcPts val="4759"/>
              </a:lnSpc>
            </a:pPr>
            <a:r>
              <a:rPr lang="en-US" sz="3600" dirty="0">
                <a:solidFill>
                  <a:srgbClr val="000000"/>
                </a:solidFill>
                <a:latin typeface="Times New Roman" panose="02020603050405020304" pitchFamily="18" charset="0"/>
                <a:cs typeface="Times New Roman" panose="02020603050405020304" pitchFamily="18" charset="0"/>
              </a:rPr>
              <a:t>is regulated and fine-tuned by regulating the size of the bottleneck.</a:t>
            </a:r>
          </a:p>
        </p:txBody>
      </p:sp>
      <p:sp>
        <p:nvSpPr>
          <p:cNvPr id="10" name="TextBox 10"/>
          <p:cNvSpPr txBox="1"/>
          <p:nvPr/>
        </p:nvSpPr>
        <p:spPr>
          <a:xfrm>
            <a:off x="9837451" y="7854989"/>
            <a:ext cx="7776075" cy="1231106"/>
          </a:xfrm>
          <a:prstGeom prst="rect">
            <a:avLst/>
          </a:prstGeom>
        </p:spPr>
        <p:txBody>
          <a:bodyPr lIns="0" tIns="0" rIns="0" bIns="0" rtlCol="0" anchor="t">
            <a:spAutoFit/>
          </a:bodyPr>
          <a:lstStyle/>
          <a:p>
            <a:pPr>
              <a:lnSpc>
                <a:spcPts val="4759"/>
              </a:lnSpc>
            </a:pPr>
            <a:r>
              <a:rPr lang="en-US" sz="3600" dirty="0">
                <a:solidFill>
                  <a:srgbClr val="000000"/>
                </a:solidFill>
                <a:latin typeface="Times New Roman" panose="02020603050405020304" pitchFamily="18" charset="0"/>
                <a:cs typeface="Times New Roman" panose="02020603050405020304" pitchFamily="18" charset="0"/>
              </a:rPr>
              <a:t>is regulated by changing the number of nodes at each hidden layer.</a:t>
            </a:r>
          </a:p>
        </p:txBody>
      </p:sp>
      <p:sp>
        <p:nvSpPr>
          <p:cNvPr id="11" name="AutoShape 11"/>
          <p:cNvSpPr/>
          <p:nvPr/>
        </p:nvSpPr>
        <p:spPr>
          <a:xfrm>
            <a:off x="9163050" y="7111931"/>
            <a:ext cx="0" cy="2463234"/>
          </a:xfrm>
          <a:prstGeom prst="line">
            <a:avLst/>
          </a:prstGeom>
          <a:ln w="38100" cap="flat">
            <a:solidFill>
              <a:srgbClr val="000000"/>
            </a:solidFill>
            <a:prstDash val="solid"/>
            <a:headEnd type="none" w="sm" len="sm"/>
            <a:tailEnd type="none" w="sm" len="sm"/>
          </a:ln>
        </p:spPr>
      </p:sp>
      <p:sp>
        <p:nvSpPr>
          <p:cNvPr id="12" name="TextBox 12"/>
          <p:cNvSpPr txBox="1"/>
          <p:nvPr/>
        </p:nvSpPr>
        <p:spPr>
          <a:xfrm>
            <a:off x="1228583" y="7045256"/>
            <a:ext cx="7610617" cy="580390"/>
          </a:xfrm>
          <a:prstGeom prst="rect">
            <a:avLst/>
          </a:prstGeom>
        </p:spPr>
        <p:txBody>
          <a:bodyPr lIns="0" tIns="0" rIns="0" bIns="0" rtlCol="0" anchor="t">
            <a:spAutoFit/>
          </a:bodyPr>
          <a:lstStyle/>
          <a:p>
            <a:pPr algn="ctr">
              <a:lnSpc>
                <a:spcPts val="4759"/>
              </a:lnSpc>
            </a:pPr>
            <a:r>
              <a:rPr lang="en-US" sz="3399" b="1" dirty="0">
                <a:solidFill>
                  <a:srgbClr val="FF3131"/>
                </a:solidFill>
                <a:latin typeface="Times New Roman" panose="02020603050405020304" pitchFamily="18" charset="0"/>
                <a:cs typeface="Times New Roman" panose="02020603050405020304" pitchFamily="18" charset="0"/>
              </a:rPr>
              <a:t>Undercomplete</a:t>
            </a:r>
          </a:p>
        </p:txBody>
      </p:sp>
      <p:sp>
        <p:nvSpPr>
          <p:cNvPr id="13" name="TextBox 13"/>
          <p:cNvSpPr txBox="1"/>
          <p:nvPr/>
        </p:nvSpPr>
        <p:spPr>
          <a:xfrm>
            <a:off x="9483225" y="7045256"/>
            <a:ext cx="7776075" cy="580390"/>
          </a:xfrm>
          <a:prstGeom prst="rect">
            <a:avLst/>
          </a:prstGeom>
        </p:spPr>
        <p:txBody>
          <a:bodyPr lIns="0" tIns="0" rIns="0" bIns="0" rtlCol="0" anchor="t">
            <a:spAutoFit/>
          </a:bodyPr>
          <a:lstStyle/>
          <a:p>
            <a:pPr algn="ctr">
              <a:lnSpc>
                <a:spcPts val="4759"/>
              </a:lnSpc>
            </a:pPr>
            <a:r>
              <a:rPr lang="en-US" sz="3399" b="1">
                <a:solidFill>
                  <a:srgbClr val="FF3131"/>
                </a:solidFill>
                <a:latin typeface="Times New Roman" panose="02020603050405020304" pitchFamily="18" charset="0"/>
                <a:cs typeface="Times New Roman" panose="02020603050405020304" pitchFamily="18" charset="0"/>
              </a:rPr>
              <a:t>Sparse</a:t>
            </a:r>
          </a:p>
        </p:txBody>
      </p:sp>
      <p:sp>
        <p:nvSpPr>
          <p:cNvPr id="14" name="TextBox 3">
            <a:extLst>
              <a:ext uri="{FF2B5EF4-FFF2-40B4-BE49-F238E27FC236}">
                <a16:creationId xmlns:a16="http://schemas.microsoft.com/office/drawing/2014/main" id="{3C655D1A-280B-4228-ADE6-D0A8677F34A0}"/>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spTree>
    <p:extLst>
      <p:ext uri="{BB962C8B-B14F-4D97-AF65-F5344CB8AC3E}">
        <p14:creationId xmlns:p14="http://schemas.microsoft.com/office/powerpoint/2010/main" val="87372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1028700" y="1816458"/>
            <a:ext cx="16230600" cy="712470"/>
          </a:xfrm>
          <a:prstGeom prst="rect">
            <a:avLst/>
          </a:prstGeom>
        </p:spPr>
        <p:txBody>
          <a:bodyPr lIns="0" tIns="0" rIns="0" bIns="0" rtlCol="0" anchor="t">
            <a:spAutoFit/>
          </a:bodyPr>
          <a:lstStyle/>
          <a:p>
            <a:pPr algn="just">
              <a:lnSpc>
                <a:spcPts val="5880"/>
              </a:lnSpc>
            </a:pPr>
            <a:r>
              <a:rPr lang="en-US" sz="4200" b="1" dirty="0">
                <a:solidFill>
                  <a:srgbClr val="000000"/>
                </a:solidFill>
                <a:latin typeface="Times New Roman" panose="02020603050405020304" pitchFamily="18" charset="0"/>
                <a:cs typeface="Times New Roman" panose="02020603050405020304" pitchFamily="18" charset="0"/>
              </a:rPr>
              <a:t>3. Contractive autoencoder</a:t>
            </a:r>
          </a:p>
        </p:txBody>
      </p:sp>
      <p:sp>
        <p:nvSpPr>
          <p:cNvPr id="6" name="TextBox 6"/>
          <p:cNvSpPr txBox="1"/>
          <p:nvPr/>
        </p:nvSpPr>
        <p:spPr>
          <a:xfrm>
            <a:off x="838200" y="2648938"/>
            <a:ext cx="16230600" cy="1231106"/>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has a regularization term to prevent the network from learning the identity function and mapping input into the output.</a:t>
            </a:r>
          </a:p>
        </p:txBody>
      </p:sp>
      <p:sp>
        <p:nvSpPr>
          <p:cNvPr id="7" name="TextBox 7"/>
          <p:cNvSpPr txBox="1"/>
          <p:nvPr/>
        </p:nvSpPr>
        <p:spPr>
          <a:xfrm>
            <a:off x="838200" y="4026592"/>
            <a:ext cx="16230600" cy="1846659"/>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work on the basis that similar inputs should have similar encodings and a similar latent space representation. It means that the latent space should not vary by a huge amount for minor variations in the input.</a:t>
            </a:r>
          </a:p>
        </p:txBody>
      </p:sp>
      <p:pic>
        <p:nvPicPr>
          <p:cNvPr id="3074" name="Picture 2" descr="Contractive Autoencoder (CAE) - GeeksforGeeks">
            <a:extLst>
              <a:ext uri="{FF2B5EF4-FFF2-40B4-BE49-F238E27FC236}">
                <a16:creationId xmlns:a16="http://schemas.microsoft.com/office/drawing/2014/main" id="{550FF5C1-A3DE-F977-365A-3E9ED2540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6019800"/>
            <a:ext cx="9525000" cy="426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1E8B41C8-BFC6-491B-B049-F429B21B044D}"/>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2256888" y="2967078"/>
            <a:ext cx="13774223" cy="6291222"/>
          </a:xfrm>
          <a:custGeom>
            <a:avLst/>
            <a:gdLst/>
            <a:ahLst/>
            <a:cxnLst/>
            <a:rect l="l" t="t" r="r" b="b"/>
            <a:pathLst>
              <a:path w="13774223" h="6291222">
                <a:moveTo>
                  <a:pt x="0" y="0"/>
                </a:moveTo>
                <a:lnTo>
                  <a:pt x="13774224" y="0"/>
                </a:lnTo>
                <a:lnTo>
                  <a:pt x="13774224" y="6291222"/>
                </a:lnTo>
                <a:lnTo>
                  <a:pt x="0" y="6291222"/>
                </a:lnTo>
                <a:lnTo>
                  <a:pt x="0" y="0"/>
                </a:lnTo>
                <a:close/>
              </a:path>
            </a:pathLst>
          </a:custGeom>
          <a:blipFill>
            <a:blip r:embed="rId3"/>
            <a:stretch>
              <a:fillRect/>
            </a:stretch>
          </a:blipFill>
        </p:spPr>
      </p:sp>
      <p:sp>
        <p:nvSpPr>
          <p:cNvPr id="5" name="TextBox 5"/>
          <p:cNvSpPr txBox="1"/>
          <p:nvPr/>
        </p:nvSpPr>
        <p:spPr>
          <a:xfrm>
            <a:off x="1028700" y="1816458"/>
            <a:ext cx="16230600" cy="712470"/>
          </a:xfrm>
          <a:prstGeom prst="rect">
            <a:avLst/>
          </a:prstGeom>
        </p:spPr>
        <p:txBody>
          <a:bodyPr lIns="0" tIns="0" rIns="0" bIns="0" rtlCol="0" anchor="t">
            <a:spAutoFit/>
          </a:bodyPr>
          <a:lstStyle/>
          <a:p>
            <a:pPr algn="just">
              <a:lnSpc>
                <a:spcPts val="5880"/>
              </a:lnSpc>
            </a:pPr>
            <a:r>
              <a:rPr lang="en-US" sz="4200" b="1">
                <a:solidFill>
                  <a:srgbClr val="000000"/>
                </a:solidFill>
                <a:latin typeface="Times New Roman" panose="02020603050405020304" pitchFamily="18" charset="0"/>
                <a:cs typeface="Times New Roman" panose="02020603050405020304" pitchFamily="18" charset="0"/>
              </a:rPr>
              <a:t>4. Denoising autoencoder</a:t>
            </a:r>
          </a:p>
        </p:txBody>
      </p:sp>
      <p:sp>
        <p:nvSpPr>
          <p:cNvPr id="6" name="TextBox 3">
            <a:extLst>
              <a:ext uri="{FF2B5EF4-FFF2-40B4-BE49-F238E27FC236}">
                <a16:creationId xmlns:a16="http://schemas.microsoft.com/office/drawing/2014/main" id="{C0DB99C7-AD65-4B1C-9123-44B4EA3C3968}"/>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734447" y="5657320"/>
            <a:ext cx="8255499" cy="4089441"/>
          </a:xfrm>
          <a:custGeom>
            <a:avLst/>
            <a:gdLst/>
            <a:ahLst/>
            <a:cxnLst/>
            <a:rect l="l" t="t" r="r" b="b"/>
            <a:pathLst>
              <a:path w="12087106" h="5283920">
                <a:moveTo>
                  <a:pt x="0" y="0"/>
                </a:moveTo>
                <a:lnTo>
                  <a:pt x="12087105" y="0"/>
                </a:lnTo>
                <a:lnTo>
                  <a:pt x="12087105" y="5283920"/>
                </a:lnTo>
                <a:lnTo>
                  <a:pt x="0" y="5283920"/>
                </a:lnTo>
                <a:lnTo>
                  <a:pt x="0" y="0"/>
                </a:lnTo>
                <a:close/>
              </a:path>
            </a:pathLst>
          </a:custGeom>
          <a:blipFill>
            <a:blip r:embed="rId3"/>
            <a:stretch>
              <a:fillRect/>
            </a:stretch>
          </a:blipFill>
        </p:spPr>
      </p:sp>
      <p:sp>
        <p:nvSpPr>
          <p:cNvPr id="5" name="TextBox 5"/>
          <p:cNvSpPr txBox="1"/>
          <p:nvPr/>
        </p:nvSpPr>
        <p:spPr>
          <a:xfrm>
            <a:off x="1028700" y="1758930"/>
            <a:ext cx="16230600" cy="712470"/>
          </a:xfrm>
          <a:prstGeom prst="rect">
            <a:avLst/>
          </a:prstGeom>
        </p:spPr>
        <p:txBody>
          <a:bodyPr lIns="0" tIns="0" rIns="0" bIns="0" rtlCol="0" anchor="t">
            <a:spAutoFit/>
          </a:bodyPr>
          <a:lstStyle/>
          <a:p>
            <a:pPr algn="just">
              <a:lnSpc>
                <a:spcPts val="5880"/>
              </a:lnSpc>
            </a:pPr>
            <a:r>
              <a:rPr lang="en-US" sz="4200" b="1" dirty="0">
                <a:solidFill>
                  <a:srgbClr val="000000"/>
                </a:solidFill>
                <a:latin typeface="Times New Roman" panose="02020603050405020304" pitchFamily="18" charset="0"/>
                <a:cs typeface="Times New Roman" panose="02020603050405020304" pitchFamily="18" charset="0"/>
              </a:rPr>
              <a:t>5. Variational autoencoder</a:t>
            </a:r>
          </a:p>
        </p:txBody>
      </p:sp>
      <p:sp>
        <p:nvSpPr>
          <p:cNvPr id="6" name="TextBox 6"/>
          <p:cNvSpPr txBox="1"/>
          <p:nvPr/>
        </p:nvSpPr>
        <p:spPr>
          <a:xfrm>
            <a:off x="1028700" y="2549162"/>
            <a:ext cx="7836398" cy="1788951"/>
          </a:xfrm>
          <a:prstGeom prst="rect">
            <a:avLst/>
          </a:prstGeom>
        </p:spPr>
        <p:txBody>
          <a:bodyPr wrap="square" lIns="0" tIns="0" rIns="0" bIns="0" rtlCol="0" anchor="t">
            <a:spAutoFit/>
          </a:bodyPr>
          <a:lstStyle/>
          <a:p>
            <a:pPr algn="just">
              <a:lnSpc>
                <a:spcPts val="4759"/>
              </a:lnSpc>
            </a:pPr>
            <a:r>
              <a:rPr lang="en-US" sz="3200" b="1" i="1" dirty="0">
                <a:solidFill>
                  <a:srgbClr val="000000"/>
                </a:solidFill>
                <a:latin typeface="Times New Roman" panose="02020603050405020304" pitchFamily="18" charset="0"/>
                <a:cs typeface="Times New Roman" panose="02020603050405020304" pitchFamily="18" charset="0"/>
              </a:rPr>
              <a:t>Standard autoencoders </a:t>
            </a:r>
            <a:r>
              <a:rPr lang="en-US" sz="3200" dirty="0">
                <a:solidFill>
                  <a:srgbClr val="000000"/>
                </a:solidFill>
                <a:latin typeface="Times New Roman" panose="02020603050405020304" pitchFamily="18" charset="0"/>
                <a:cs typeface="Times New Roman" panose="02020603050405020304" pitchFamily="18" charset="0"/>
              </a:rPr>
              <a:t>do not allow the latent attributes to be expressed in a probabilistic fashion.</a:t>
            </a:r>
          </a:p>
        </p:txBody>
      </p:sp>
      <p:sp>
        <p:nvSpPr>
          <p:cNvPr id="8" name="TextBox 7">
            <a:extLst>
              <a:ext uri="{FF2B5EF4-FFF2-40B4-BE49-F238E27FC236}">
                <a16:creationId xmlns:a16="http://schemas.microsoft.com/office/drawing/2014/main" id="{F74B265E-A9DF-1226-0E02-79568E707B9E}"/>
              </a:ext>
            </a:extLst>
          </p:cNvPr>
          <p:cNvSpPr txBox="1"/>
          <p:nvPr/>
        </p:nvSpPr>
        <p:spPr>
          <a:xfrm>
            <a:off x="9144000" y="2471400"/>
            <a:ext cx="8242314" cy="2496837"/>
          </a:xfrm>
          <a:prstGeom prst="rect">
            <a:avLst/>
          </a:prstGeom>
          <a:noFill/>
        </p:spPr>
        <p:txBody>
          <a:bodyPr wrap="square">
            <a:spAutoFit/>
          </a:bodyPr>
          <a:lstStyle/>
          <a:p>
            <a:pPr algn="just">
              <a:lnSpc>
                <a:spcPts val="4759"/>
              </a:lnSpc>
            </a:pPr>
            <a:r>
              <a:rPr lang="en-US" sz="3200" b="1" i="1" dirty="0">
                <a:latin typeface="Times New Roman" panose="02020603050405020304" pitchFamily="18" charset="0"/>
                <a:cs typeface="Times New Roman" panose="02020603050405020304" pitchFamily="18" charset="0"/>
              </a:rPr>
              <a:t>Variational autoencoders </a:t>
            </a:r>
            <a:r>
              <a:rPr lang="en-US" sz="3200" dirty="0">
                <a:latin typeface="Times New Roman" panose="02020603050405020304" pitchFamily="18" charset="0"/>
                <a:cs typeface="Times New Roman" panose="02020603050405020304" pitchFamily="18" charset="0"/>
              </a:rPr>
              <a:t>express their latent attributes as a probability distribution </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continuous latent space that can be easily sampled and interpolated.</a:t>
            </a:r>
            <a:endParaRPr lang="en-US" sz="3200" dirty="0">
              <a:solidFill>
                <a:srgbClr val="000000"/>
              </a:solidFill>
              <a:latin typeface="Times New Roman" panose="02020603050405020304" pitchFamily="18" charset="0"/>
              <a:ea typeface="Canva Sans"/>
              <a:cs typeface="Times New Roman" panose="02020603050405020304" pitchFamily="18" charset="0"/>
            </a:endParaRPr>
          </a:p>
        </p:txBody>
      </p:sp>
      <p:pic>
        <p:nvPicPr>
          <p:cNvPr id="11" name="Picture 10">
            <a:extLst>
              <a:ext uri="{FF2B5EF4-FFF2-40B4-BE49-F238E27FC236}">
                <a16:creationId xmlns:a16="http://schemas.microsoft.com/office/drawing/2014/main" id="{C177FF8B-3D54-05DC-50A5-C3154BAC72CD}"/>
              </a:ext>
            </a:extLst>
          </p:cNvPr>
          <p:cNvPicPr>
            <a:picLocks noChangeAspect="1"/>
          </p:cNvPicPr>
          <p:nvPr/>
        </p:nvPicPr>
        <p:blipFill>
          <a:blip r:embed="rId4"/>
          <a:stretch>
            <a:fillRect/>
          </a:stretch>
        </p:blipFill>
        <p:spPr>
          <a:xfrm>
            <a:off x="9003802" y="5538952"/>
            <a:ext cx="8255498" cy="4207809"/>
          </a:xfrm>
          <a:prstGeom prst="rect">
            <a:avLst/>
          </a:prstGeom>
        </p:spPr>
      </p:pic>
      <p:sp>
        <p:nvSpPr>
          <p:cNvPr id="9" name="TextBox 3">
            <a:extLst>
              <a:ext uri="{FF2B5EF4-FFF2-40B4-BE49-F238E27FC236}">
                <a16:creationId xmlns:a16="http://schemas.microsoft.com/office/drawing/2014/main" id="{A8AD8260-56F2-403F-8095-2AE0EB69BD74}"/>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5" name="TextBox 5"/>
          <p:cNvSpPr txBox="1"/>
          <p:nvPr/>
        </p:nvSpPr>
        <p:spPr>
          <a:xfrm>
            <a:off x="1028700" y="1816458"/>
            <a:ext cx="16230600" cy="712470"/>
          </a:xfrm>
          <a:prstGeom prst="rect">
            <a:avLst/>
          </a:prstGeom>
        </p:spPr>
        <p:txBody>
          <a:bodyPr lIns="0" tIns="0" rIns="0" bIns="0" rtlCol="0" anchor="t">
            <a:spAutoFit/>
          </a:bodyPr>
          <a:lstStyle/>
          <a:p>
            <a:pPr algn="just">
              <a:lnSpc>
                <a:spcPts val="5880"/>
              </a:lnSpc>
            </a:pPr>
            <a:r>
              <a:rPr lang="en-US" sz="4200" b="1" dirty="0">
                <a:solidFill>
                  <a:srgbClr val="000000"/>
                </a:solidFill>
                <a:latin typeface="Times New Roman" panose="02020603050405020304" pitchFamily="18" charset="0"/>
                <a:cs typeface="Times New Roman" panose="02020603050405020304" pitchFamily="18" charset="0"/>
              </a:rPr>
              <a:t>6. Deep Autoencoder</a:t>
            </a:r>
          </a:p>
        </p:txBody>
      </p:sp>
      <p:sp>
        <p:nvSpPr>
          <p:cNvPr id="8" name="TextBox 7">
            <a:extLst>
              <a:ext uri="{FF2B5EF4-FFF2-40B4-BE49-F238E27FC236}">
                <a16:creationId xmlns:a16="http://schemas.microsoft.com/office/drawing/2014/main" id="{07DC4804-66DC-67D9-9CBC-284F3F3E2E5C}"/>
              </a:ext>
            </a:extLst>
          </p:cNvPr>
          <p:cNvSpPr txBox="1"/>
          <p:nvPr/>
        </p:nvSpPr>
        <p:spPr>
          <a:xfrm>
            <a:off x="1028700" y="2892506"/>
            <a:ext cx="7762732" cy="4978735"/>
          </a:xfrm>
          <a:prstGeom prst="rect">
            <a:avLst/>
          </a:prstGeom>
          <a:noFill/>
        </p:spPr>
        <p:txBody>
          <a:bodyPr wrap="square">
            <a:spAutoFit/>
          </a:bodyPr>
          <a:lstStyle/>
          <a:p>
            <a:pPr algn="just">
              <a:lnSpc>
                <a:spcPct val="150000"/>
              </a:lnSpc>
            </a:pPr>
            <a:r>
              <a:rPr lang="en-US" sz="3600" dirty="0">
                <a:latin typeface="Times New Roman" panose="02020603050405020304" pitchFamily="18" charset="0"/>
                <a:cs typeface="Times New Roman" panose="02020603050405020304" pitchFamily="18" charset="0"/>
              </a:rPr>
              <a:t>A deep autoencoder is composed of two, symmetrical deep-belief networks that typically have four or five shallow layers representing the encoding half of the net, and second set of four or five layers that make up the decoding half.</a:t>
            </a:r>
          </a:p>
        </p:txBody>
      </p:sp>
      <p:sp>
        <p:nvSpPr>
          <p:cNvPr id="7" name="TextBox 3">
            <a:extLst>
              <a:ext uri="{FF2B5EF4-FFF2-40B4-BE49-F238E27FC236}">
                <a16:creationId xmlns:a16="http://schemas.microsoft.com/office/drawing/2014/main" id="{A1572266-1933-46D6-9A97-0BE4086E7DFD}"/>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4. Six types of autoencoders</a:t>
            </a:r>
          </a:p>
        </p:txBody>
      </p:sp>
      <p:sp>
        <p:nvSpPr>
          <p:cNvPr id="6" name="AutoShape 4" descr="Deep Autoencoder (DAE) | Download Scientific Diagram">
            <a:extLst>
              <a:ext uri="{FF2B5EF4-FFF2-40B4-BE49-F238E27FC236}">
                <a16:creationId xmlns:a16="http://schemas.microsoft.com/office/drawing/2014/main" id="{9053B46A-E341-40EB-A0EE-E53C03575158}"/>
              </a:ext>
            </a:extLst>
          </p:cNvPr>
          <p:cNvSpPr>
            <a:spLocks noChangeAspect="1" noChangeArrowheads="1"/>
          </p:cNvSpPr>
          <p:nvPr/>
        </p:nvSpPr>
        <p:spPr bwMode="auto">
          <a:xfrm>
            <a:off x="8991600" y="4991100"/>
            <a:ext cx="6324600" cy="632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Deep Autoencoders | Pathmind">
            <a:extLst>
              <a:ext uri="{FF2B5EF4-FFF2-40B4-BE49-F238E27FC236}">
                <a16:creationId xmlns:a16="http://schemas.microsoft.com/office/drawing/2014/main" id="{557B30C0-3587-415A-AC97-9298F2C0E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68" y="2936581"/>
            <a:ext cx="8004132"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10896600" y="1508397"/>
            <a:ext cx="6479144" cy="3599525"/>
          </a:xfrm>
          <a:custGeom>
            <a:avLst/>
            <a:gdLst/>
            <a:ahLst/>
            <a:cxnLst/>
            <a:rect l="l" t="t" r="r" b="b"/>
            <a:pathLst>
              <a:path w="6479144" h="3599525">
                <a:moveTo>
                  <a:pt x="0" y="0"/>
                </a:moveTo>
                <a:lnTo>
                  <a:pt x="6479144" y="0"/>
                </a:lnTo>
                <a:lnTo>
                  <a:pt x="6479144" y="3599525"/>
                </a:lnTo>
                <a:lnTo>
                  <a:pt x="0" y="3599525"/>
                </a:lnTo>
                <a:lnTo>
                  <a:pt x="0" y="0"/>
                </a:lnTo>
                <a:close/>
              </a:path>
            </a:pathLst>
          </a:custGeom>
          <a:blipFill>
            <a:blip r:embed="rId3"/>
            <a:stretch>
              <a:fillRect/>
            </a:stretch>
          </a:blipFill>
        </p:spPr>
      </p:sp>
      <p:sp>
        <p:nvSpPr>
          <p:cNvPr id="4" name="Freeform 4"/>
          <p:cNvSpPr/>
          <p:nvPr/>
        </p:nvSpPr>
        <p:spPr>
          <a:xfrm>
            <a:off x="10896600" y="5850278"/>
            <a:ext cx="6479144" cy="3644519"/>
          </a:xfrm>
          <a:custGeom>
            <a:avLst/>
            <a:gdLst/>
            <a:ahLst/>
            <a:cxnLst/>
            <a:rect l="l" t="t" r="r" b="b"/>
            <a:pathLst>
              <a:path w="6479144" h="3644519">
                <a:moveTo>
                  <a:pt x="0" y="0"/>
                </a:moveTo>
                <a:lnTo>
                  <a:pt x="6479144" y="0"/>
                </a:lnTo>
                <a:lnTo>
                  <a:pt x="6479144" y="3644519"/>
                </a:lnTo>
                <a:lnTo>
                  <a:pt x="0" y="3644519"/>
                </a:lnTo>
                <a:lnTo>
                  <a:pt x="0" y="0"/>
                </a:lnTo>
                <a:close/>
              </a:path>
            </a:pathLst>
          </a:custGeom>
          <a:blipFill>
            <a:blip r:embed="rId4"/>
            <a:stretch>
              <a:fillRect/>
            </a:stretch>
          </a:blipFill>
        </p:spPr>
      </p:sp>
      <p:sp>
        <p:nvSpPr>
          <p:cNvPr id="5" name="TextBox 5"/>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5. Applications</a:t>
            </a:r>
          </a:p>
        </p:txBody>
      </p:sp>
      <p:sp>
        <p:nvSpPr>
          <p:cNvPr id="6" name="TextBox 6"/>
          <p:cNvSpPr txBox="1"/>
          <p:nvPr/>
        </p:nvSpPr>
        <p:spPr>
          <a:xfrm>
            <a:off x="1028700" y="2250753"/>
            <a:ext cx="7200900" cy="623953"/>
          </a:xfrm>
          <a:prstGeom prst="rect">
            <a:avLst/>
          </a:prstGeom>
        </p:spPr>
        <p:txBody>
          <a:bodyPr wrap="square" lIns="0" tIns="0" rIns="0" bIns="0" rtlCol="0" anchor="t">
            <a:spAutoFit/>
          </a:bodyPr>
          <a:lstStyle/>
          <a:p>
            <a:pPr>
              <a:lnSpc>
                <a:spcPts val="4759"/>
              </a:lnSpc>
            </a:pPr>
            <a:r>
              <a:rPr lang="en-US" sz="4400" dirty="0">
                <a:solidFill>
                  <a:srgbClr val="000000"/>
                </a:solidFill>
                <a:latin typeface="Times New Roman" panose="02020603050405020304" pitchFamily="18" charset="0"/>
                <a:cs typeface="Times New Roman" panose="02020603050405020304" pitchFamily="18" charset="0"/>
              </a:rPr>
              <a:t>1. Dimensionality reduction</a:t>
            </a:r>
          </a:p>
        </p:txBody>
      </p:sp>
      <p:sp>
        <p:nvSpPr>
          <p:cNvPr id="7" name="TextBox 7"/>
          <p:cNvSpPr txBox="1"/>
          <p:nvPr/>
        </p:nvSpPr>
        <p:spPr>
          <a:xfrm>
            <a:off x="1028700" y="3439630"/>
            <a:ext cx="7200900" cy="623953"/>
          </a:xfrm>
          <a:prstGeom prst="rect">
            <a:avLst/>
          </a:prstGeom>
        </p:spPr>
        <p:txBody>
          <a:bodyPr wrap="square" lIns="0" tIns="0" rIns="0" bIns="0" rtlCol="0" anchor="t">
            <a:spAutoFit/>
          </a:bodyPr>
          <a:lstStyle/>
          <a:p>
            <a:pPr>
              <a:lnSpc>
                <a:spcPts val="4759"/>
              </a:lnSpc>
            </a:pPr>
            <a:r>
              <a:rPr lang="en-US" sz="4400" dirty="0">
                <a:solidFill>
                  <a:srgbClr val="000000"/>
                </a:solidFill>
                <a:latin typeface="Times New Roman" panose="02020603050405020304" pitchFamily="18" charset="0"/>
                <a:cs typeface="Times New Roman" panose="02020603050405020304" pitchFamily="18" charset="0"/>
              </a:rPr>
              <a:t>2. Image denoising</a:t>
            </a:r>
          </a:p>
        </p:txBody>
      </p:sp>
      <p:sp>
        <p:nvSpPr>
          <p:cNvPr id="8" name="TextBox 8"/>
          <p:cNvSpPr txBox="1"/>
          <p:nvPr/>
        </p:nvSpPr>
        <p:spPr>
          <a:xfrm>
            <a:off x="1028700" y="4628507"/>
            <a:ext cx="7200900" cy="677108"/>
          </a:xfrm>
          <a:prstGeom prst="rect">
            <a:avLst/>
          </a:prstGeom>
        </p:spPr>
        <p:txBody>
          <a:bodyPr wrap="square" lIns="0" tIns="0" rIns="0" bIns="0" rtlCol="0" anchor="t">
            <a:spAutoFit/>
          </a:bodyPr>
          <a:lstStyle/>
          <a:p>
            <a:r>
              <a:rPr lang="en-US" sz="4400" dirty="0">
                <a:solidFill>
                  <a:srgbClr val="000000"/>
                </a:solidFill>
                <a:latin typeface="Times New Roman" panose="02020603050405020304" pitchFamily="18" charset="0"/>
                <a:cs typeface="Times New Roman" panose="02020603050405020304" pitchFamily="18" charset="0"/>
              </a:rPr>
              <a:t>3. Generation of images data</a:t>
            </a:r>
          </a:p>
        </p:txBody>
      </p:sp>
      <p:sp>
        <p:nvSpPr>
          <p:cNvPr id="9" name="TextBox 9"/>
          <p:cNvSpPr txBox="1"/>
          <p:nvPr/>
        </p:nvSpPr>
        <p:spPr>
          <a:xfrm>
            <a:off x="1028700" y="5870539"/>
            <a:ext cx="7226300" cy="623953"/>
          </a:xfrm>
          <a:prstGeom prst="rect">
            <a:avLst/>
          </a:prstGeom>
        </p:spPr>
        <p:txBody>
          <a:bodyPr wrap="square" lIns="0" tIns="0" rIns="0" bIns="0" rtlCol="0" anchor="t">
            <a:spAutoFit/>
          </a:bodyPr>
          <a:lstStyle/>
          <a:p>
            <a:pPr>
              <a:lnSpc>
                <a:spcPts val="4759"/>
              </a:lnSpc>
            </a:pPr>
            <a:r>
              <a:rPr lang="en-US" sz="4400" dirty="0">
                <a:solidFill>
                  <a:srgbClr val="000000"/>
                </a:solidFill>
                <a:latin typeface="Times New Roman" panose="02020603050405020304" pitchFamily="18" charset="0"/>
                <a:cs typeface="Times New Roman" panose="02020603050405020304" pitchFamily="18" charset="0"/>
              </a:rPr>
              <a:t>4. Anomaly detection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5" name="TextBox 5"/>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5. Pros and Cons</a:t>
            </a:r>
          </a:p>
        </p:txBody>
      </p:sp>
      <p:sp>
        <p:nvSpPr>
          <p:cNvPr id="10" name="TextBox 9">
            <a:extLst>
              <a:ext uri="{FF2B5EF4-FFF2-40B4-BE49-F238E27FC236}">
                <a16:creationId xmlns:a16="http://schemas.microsoft.com/office/drawing/2014/main" id="{8ACFB6FA-88A2-454A-8794-74AD45666EF1}"/>
              </a:ext>
            </a:extLst>
          </p:cNvPr>
          <p:cNvSpPr txBox="1"/>
          <p:nvPr/>
        </p:nvSpPr>
        <p:spPr>
          <a:xfrm>
            <a:off x="685801" y="3009900"/>
            <a:ext cx="7696199" cy="49787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are flexible and adaptable to different types of data and tasks.</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can learn complex or abstract features that other methods may miss.</a:t>
            </a:r>
          </a:p>
          <a:p>
            <a:pPr marL="457200" indent="-457200">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can also be customized depending on the goal and the challenge of the data.</a:t>
            </a:r>
          </a:p>
        </p:txBody>
      </p:sp>
      <p:sp>
        <p:nvSpPr>
          <p:cNvPr id="11" name="TextBox 10">
            <a:extLst>
              <a:ext uri="{FF2B5EF4-FFF2-40B4-BE49-F238E27FC236}">
                <a16:creationId xmlns:a16="http://schemas.microsoft.com/office/drawing/2014/main" id="{30A50043-B35F-4CE6-BC20-18C4DC1DC2A4}"/>
              </a:ext>
            </a:extLst>
          </p:cNvPr>
          <p:cNvSpPr txBox="1"/>
          <p:nvPr/>
        </p:nvSpPr>
        <p:spPr>
          <a:xfrm>
            <a:off x="9372599" y="3009900"/>
            <a:ext cx="8229589" cy="580973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are computationally expensive.</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require more time and resources to train and tune than other methods.</a:t>
            </a:r>
          </a:p>
          <a:p>
            <a:pPr marL="457200" indent="-457200">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are sensitive to the choice of hyperparameters which can affect the performance and the quality of the autoencoder.</a:t>
            </a:r>
          </a:p>
        </p:txBody>
      </p:sp>
      <p:sp>
        <p:nvSpPr>
          <p:cNvPr id="12" name="AutoShape 11">
            <a:extLst>
              <a:ext uri="{FF2B5EF4-FFF2-40B4-BE49-F238E27FC236}">
                <a16:creationId xmlns:a16="http://schemas.microsoft.com/office/drawing/2014/main" id="{EB9E5A72-6AF3-4F0B-AE28-6C464E8B3279}"/>
              </a:ext>
            </a:extLst>
          </p:cNvPr>
          <p:cNvSpPr/>
          <p:nvPr/>
        </p:nvSpPr>
        <p:spPr>
          <a:xfrm>
            <a:off x="8839200" y="2628900"/>
            <a:ext cx="0" cy="7021729"/>
          </a:xfrm>
          <a:prstGeom prst="line">
            <a:avLst/>
          </a:prstGeom>
          <a:ln w="38100" cap="flat">
            <a:solidFill>
              <a:srgbClr val="000000"/>
            </a:solidFill>
            <a:prstDash val="solid"/>
            <a:headEnd type="none" w="sm" len="sm"/>
            <a:tailEnd type="none" w="sm" len="sm"/>
          </a:ln>
        </p:spPr>
      </p:sp>
      <p:sp>
        <p:nvSpPr>
          <p:cNvPr id="13" name="TextBox 12">
            <a:extLst>
              <a:ext uri="{FF2B5EF4-FFF2-40B4-BE49-F238E27FC236}">
                <a16:creationId xmlns:a16="http://schemas.microsoft.com/office/drawing/2014/main" id="{B6F6C511-94F2-48EA-AF4D-7D6A60E39C03}"/>
              </a:ext>
            </a:extLst>
          </p:cNvPr>
          <p:cNvSpPr txBox="1"/>
          <p:nvPr/>
        </p:nvSpPr>
        <p:spPr>
          <a:xfrm>
            <a:off x="3809999" y="2081463"/>
            <a:ext cx="1952779"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Benefits</a:t>
            </a:r>
          </a:p>
        </p:txBody>
      </p:sp>
      <p:sp>
        <p:nvSpPr>
          <p:cNvPr id="14" name="TextBox 13">
            <a:extLst>
              <a:ext uri="{FF2B5EF4-FFF2-40B4-BE49-F238E27FC236}">
                <a16:creationId xmlns:a16="http://schemas.microsoft.com/office/drawing/2014/main" id="{58895283-FA73-49FE-B208-33AE832EB1EA}"/>
              </a:ext>
            </a:extLst>
          </p:cNvPr>
          <p:cNvSpPr txBox="1"/>
          <p:nvPr/>
        </p:nvSpPr>
        <p:spPr>
          <a:xfrm>
            <a:off x="11915623" y="2081463"/>
            <a:ext cx="2664512"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Drawbacks</a:t>
            </a:r>
          </a:p>
        </p:txBody>
      </p:sp>
    </p:spTree>
    <p:extLst>
      <p:ext uri="{BB962C8B-B14F-4D97-AF65-F5344CB8AC3E}">
        <p14:creationId xmlns:p14="http://schemas.microsoft.com/office/powerpoint/2010/main" val="87002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27099" y="235746"/>
            <a:ext cx="7769949" cy="4522173"/>
          </a:xfrm>
          <a:custGeom>
            <a:avLst/>
            <a:gdLst/>
            <a:ahLst/>
            <a:cxnLst/>
            <a:rect l="l" t="t" r="r" b="b"/>
            <a:pathLst>
              <a:path w="7769949" h="4522173">
                <a:moveTo>
                  <a:pt x="0" y="0"/>
                </a:moveTo>
                <a:lnTo>
                  <a:pt x="7769950" y="0"/>
                </a:lnTo>
                <a:lnTo>
                  <a:pt x="7769950" y="4522174"/>
                </a:lnTo>
                <a:lnTo>
                  <a:pt x="0" y="4522174"/>
                </a:lnTo>
                <a:lnTo>
                  <a:pt x="0" y="0"/>
                </a:lnTo>
                <a:close/>
              </a:path>
            </a:pathLst>
          </a:custGeom>
          <a:blipFill>
            <a:blip r:embed="rId2"/>
            <a:stretch>
              <a:fillRect t="-35226" b="-36592"/>
            </a:stretch>
          </a:blipFill>
        </p:spPr>
      </p:sp>
      <p:sp>
        <p:nvSpPr>
          <p:cNvPr id="3" name="TextBox 3"/>
          <p:cNvSpPr txBox="1"/>
          <p:nvPr/>
        </p:nvSpPr>
        <p:spPr>
          <a:xfrm>
            <a:off x="459751" y="5557436"/>
            <a:ext cx="17368498" cy="2214124"/>
          </a:xfrm>
          <a:prstGeom prst="rect">
            <a:avLst/>
          </a:prstGeom>
        </p:spPr>
        <p:txBody>
          <a:bodyPr lIns="0" tIns="0" rIns="0" bIns="0" rtlCol="0" anchor="t">
            <a:spAutoFit/>
          </a:bodyPr>
          <a:lstStyle/>
          <a:p>
            <a:pPr algn="ctr">
              <a:lnSpc>
                <a:spcPts val="18136"/>
              </a:lnSpc>
              <a:spcBef>
                <a:spcPct val="0"/>
              </a:spcBef>
            </a:pPr>
            <a:r>
              <a:rPr lang="en-US" sz="12954">
                <a:solidFill>
                  <a:srgbClr val="000000"/>
                </a:solidFill>
                <a:latin typeface="Canva Sans"/>
              </a:rPr>
              <a:t>Vision Transformer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1371600" y="1490979"/>
            <a:ext cx="15077693" cy="8152278"/>
          </a:xfrm>
          <a:custGeom>
            <a:avLst/>
            <a:gdLst/>
            <a:ahLst/>
            <a:cxnLst/>
            <a:rect l="l" t="t" r="r" b="b"/>
            <a:pathLst>
              <a:path w="15077693" h="9903757">
                <a:moveTo>
                  <a:pt x="0" y="0"/>
                </a:moveTo>
                <a:lnTo>
                  <a:pt x="15077693" y="0"/>
                </a:lnTo>
                <a:lnTo>
                  <a:pt x="15077693" y="9903758"/>
                </a:lnTo>
                <a:lnTo>
                  <a:pt x="0" y="9903758"/>
                </a:lnTo>
                <a:lnTo>
                  <a:pt x="0" y="0"/>
                </a:lnTo>
                <a:close/>
              </a:path>
            </a:pathLst>
          </a:custGeom>
          <a:blipFill>
            <a:blip r:embed="rId3"/>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9284752" y="1920311"/>
            <a:ext cx="8370352" cy="6186790"/>
          </a:xfrm>
          <a:custGeom>
            <a:avLst/>
            <a:gdLst/>
            <a:ahLst/>
            <a:cxnLst/>
            <a:rect l="l" t="t" r="r" b="b"/>
            <a:pathLst>
              <a:path w="9689868" h="6364773">
                <a:moveTo>
                  <a:pt x="0" y="0"/>
                </a:moveTo>
                <a:lnTo>
                  <a:pt x="9689868" y="0"/>
                </a:lnTo>
                <a:lnTo>
                  <a:pt x="9689868" y="6364774"/>
                </a:lnTo>
                <a:lnTo>
                  <a:pt x="0" y="6364774"/>
                </a:lnTo>
                <a:lnTo>
                  <a:pt x="0" y="0"/>
                </a:lnTo>
                <a:close/>
              </a:path>
            </a:pathLst>
          </a:custGeom>
          <a:blipFill>
            <a:blip r:embed="rId3"/>
            <a:stretch>
              <a:fillRect/>
            </a:stretch>
          </a:blipFill>
        </p:spPr>
      </p:sp>
      <p:sp>
        <p:nvSpPr>
          <p:cNvPr id="4" name="TextBox 4"/>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
        <p:nvSpPr>
          <p:cNvPr id="5" name="TextBox 5"/>
          <p:cNvSpPr txBox="1"/>
          <p:nvPr/>
        </p:nvSpPr>
        <p:spPr>
          <a:xfrm>
            <a:off x="304800" y="2374717"/>
            <a:ext cx="8610600" cy="5514330"/>
          </a:xfrm>
          <a:prstGeom prst="rect">
            <a:avLst/>
          </a:prstGeom>
        </p:spPr>
        <p:txBody>
          <a:bodyPr wrap="square" lIns="0" tIns="0" rIns="0" bIns="0" rtlCol="0" anchor="t">
            <a:spAutoFit/>
          </a:bodyPr>
          <a:lstStyle/>
          <a:p>
            <a:pPr marL="595997" lvl="1" indent="-297999" algn="just">
              <a:lnSpc>
                <a:spcPts val="4306"/>
              </a:lnSpc>
              <a:buFont typeface="Arial"/>
              <a:buChar char="•"/>
            </a:pPr>
            <a:r>
              <a:rPr lang="en-US" sz="3600" b="1">
                <a:solidFill>
                  <a:srgbClr val="000000"/>
                </a:solidFill>
                <a:latin typeface="Times New Roman" panose="02020603050405020304" pitchFamily="18" charset="0"/>
                <a:cs typeface="Times New Roman" panose="02020603050405020304" pitchFamily="18" charset="0"/>
              </a:rPr>
              <a:t>Lớp Multi-Head Self Attention</a:t>
            </a:r>
            <a:r>
              <a:rPr lang="en-US" sz="3600">
                <a:solidFill>
                  <a:srgbClr val="000000"/>
                </a:solidFill>
                <a:latin typeface="Times New Roman" panose="02020603050405020304" pitchFamily="18" charset="0"/>
                <a:cs typeface="Times New Roman" panose="02020603050405020304" pitchFamily="18" charset="0"/>
              </a:rPr>
              <a:t>: nối tất cả các kết quả đầu ra của Cơ chế Attention một cách tuyến tính theo đúng kích thước. </a:t>
            </a:r>
          </a:p>
          <a:p>
            <a:pPr marL="595997" lvl="1" indent="-297999" algn="just">
              <a:lnSpc>
                <a:spcPts val="4306"/>
              </a:lnSpc>
              <a:buFont typeface="Arial"/>
              <a:buChar char="•"/>
            </a:pPr>
            <a:r>
              <a:rPr lang="en-US" sz="3600" b="1">
                <a:solidFill>
                  <a:srgbClr val="000000"/>
                </a:solidFill>
                <a:latin typeface="Times New Roman" panose="02020603050405020304" pitchFamily="18" charset="0"/>
                <a:cs typeface="Times New Roman" panose="02020603050405020304" pitchFamily="18" charset="0"/>
              </a:rPr>
              <a:t>Lớp Multi-Layer Perceptrons (MLP):</a:t>
            </a:r>
            <a:r>
              <a:rPr lang="en-US" sz="3600">
                <a:solidFill>
                  <a:srgbClr val="000000"/>
                </a:solidFill>
                <a:latin typeface="Times New Roman" panose="02020603050405020304" pitchFamily="18" charset="0"/>
                <a:cs typeface="Times New Roman" panose="02020603050405020304" pitchFamily="18" charset="0"/>
              </a:rPr>
              <a:t> Lớp này chứa một hàm Gaussian Error Linear Unit hai lớp.</a:t>
            </a:r>
          </a:p>
          <a:p>
            <a:pPr marL="595997" lvl="1" indent="-297999" algn="just">
              <a:lnSpc>
                <a:spcPts val="4306"/>
              </a:lnSpc>
              <a:spcBef>
                <a:spcPct val="0"/>
              </a:spcBef>
              <a:buFont typeface="Arial"/>
              <a:buChar char="•"/>
            </a:pPr>
            <a:r>
              <a:rPr lang="en-US" sz="3600" b="1">
                <a:solidFill>
                  <a:srgbClr val="000000"/>
                </a:solidFill>
                <a:latin typeface="Times New Roman" panose="02020603050405020304" pitchFamily="18" charset="0"/>
                <a:cs typeface="Times New Roman" panose="02020603050405020304" pitchFamily="18" charset="0"/>
              </a:rPr>
              <a:t>Lớp thường: </a:t>
            </a:r>
            <a:r>
              <a:rPr lang="en-US" sz="3600">
                <a:solidFill>
                  <a:srgbClr val="000000"/>
                </a:solidFill>
                <a:latin typeface="Times New Roman" panose="02020603050405020304" pitchFamily="18" charset="0"/>
                <a:cs typeface="Times New Roman" panose="02020603050405020304" pitchFamily="18" charset="0"/>
              </a:rPr>
              <a:t>nó không bao gồm bất kỳ yếu tố phụ thuộc mới nào giữa các hình ảnh huấn luyện. Điều này giúp cải thiện thời gian đào tạo và hiệu suất tổng thể.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2457166" y="490220"/>
            <a:ext cx="14802134" cy="1000274"/>
          </a:xfrm>
          <a:prstGeom prst="rect">
            <a:avLst/>
          </a:prstGeom>
        </p:spPr>
        <p:txBody>
          <a:bodyPr lIns="0" tIns="0" rIns="0" bIns="0" rtlCol="0" anchor="t">
            <a:spAutoFit/>
          </a:bodyPr>
          <a:lstStyle/>
          <a:p>
            <a:pPr algn="ctr">
              <a:lnSpc>
                <a:spcPts val="7840"/>
              </a:lnSpc>
            </a:pPr>
            <a:r>
              <a:rPr lang="en-US" sz="8000" b="1" dirty="0">
                <a:solidFill>
                  <a:srgbClr val="000000"/>
                </a:solidFill>
                <a:latin typeface="Times New Roman" panose="02020603050405020304" pitchFamily="18" charset="0"/>
                <a:cs typeface="Times New Roman" panose="02020603050405020304" pitchFamily="18" charset="0"/>
              </a:rPr>
              <a:t>Overview</a:t>
            </a:r>
          </a:p>
        </p:txBody>
      </p:sp>
      <p:sp>
        <p:nvSpPr>
          <p:cNvPr id="5" name="TextBox 5"/>
          <p:cNvSpPr txBox="1"/>
          <p:nvPr/>
        </p:nvSpPr>
        <p:spPr>
          <a:xfrm>
            <a:off x="1028700" y="1957925"/>
            <a:ext cx="16230600" cy="1231106"/>
          </a:xfrm>
          <a:prstGeom prst="rect">
            <a:avLst/>
          </a:prstGeom>
        </p:spPr>
        <p:txBody>
          <a:bodyPr lIns="0" tIns="0" rIns="0" bIns="0" rtlCol="0" anchor="t">
            <a:spAutoFit/>
          </a:bodyPr>
          <a:lstStyle/>
          <a:p>
            <a:pPr algn="just">
              <a:lnSpc>
                <a:spcPts val="4759"/>
              </a:lnSpc>
            </a:pPr>
            <a:r>
              <a:rPr lang="en-US" sz="4400" dirty="0">
                <a:latin typeface="Times New Roman" panose="02020603050405020304" pitchFamily="18" charset="0"/>
                <a:cs typeface="Times New Roman" panose="02020603050405020304" pitchFamily="18" charset="0"/>
              </a:rPr>
              <a:t>Convolutional neural networks, also known as CNNs, are a specific type of neural networks that are generally composed of the following layers:</a:t>
            </a:r>
            <a:endParaRPr lang="en-US" sz="44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7CCF54-F026-4807-A74C-86EB4ABB4E7C}"/>
              </a:ext>
            </a:extLst>
          </p:cNvPr>
          <p:cNvPicPr>
            <a:picLocks noChangeAspect="1"/>
          </p:cNvPicPr>
          <p:nvPr/>
        </p:nvPicPr>
        <p:blipFill>
          <a:blip r:embed="rId3"/>
          <a:stretch>
            <a:fillRect/>
          </a:stretch>
        </p:blipFill>
        <p:spPr>
          <a:xfrm>
            <a:off x="1308146" y="4457700"/>
            <a:ext cx="15671707" cy="4267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4566608" y="2742846"/>
            <a:ext cx="13393093" cy="5381153"/>
          </a:xfrm>
          <a:custGeom>
            <a:avLst/>
            <a:gdLst/>
            <a:ahLst/>
            <a:cxnLst/>
            <a:rect l="l" t="t" r="r" b="b"/>
            <a:pathLst>
              <a:path w="13393093" h="5381153">
                <a:moveTo>
                  <a:pt x="0" y="0"/>
                </a:moveTo>
                <a:lnTo>
                  <a:pt x="13393093" y="0"/>
                </a:lnTo>
                <a:lnTo>
                  <a:pt x="13393093" y="5381153"/>
                </a:lnTo>
                <a:lnTo>
                  <a:pt x="0" y="5381153"/>
                </a:lnTo>
                <a:lnTo>
                  <a:pt x="0" y="0"/>
                </a:lnTo>
                <a:close/>
              </a:path>
            </a:pathLst>
          </a:custGeom>
          <a:blipFill>
            <a:blip r:embed="rId3"/>
            <a:stretch>
              <a:fillRect/>
            </a:stretch>
          </a:blipFill>
        </p:spPr>
      </p:sp>
      <p:sp>
        <p:nvSpPr>
          <p:cNvPr id="4" name="Freeform 4"/>
          <p:cNvSpPr/>
          <p:nvPr/>
        </p:nvSpPr>
        <p:spPr>
          <a:xfrm>
            <a:off x="152854" y="2141600"/>
            <a:ext cx="4111197" cy="6583644"/>
          </a:xfrm>
          <a:custGeom>
            <a:avLst/>
            <a:gdLst/>
            <a:ahLst/>
            <a:cxnLst/>
            <a:rect l="l" t="t" r="r" b="b"/>
            <a:pathLst>
              <a:path w="4111197" h="6583644">
                <a:moveTo>
                  <a:pt x="0" y="0"/>
                </a:moveTo>
                <a:lnTo>
                  <a:pt x="4111196" y="0"/>
                </a:lnTo>
                <a:lnTo>
                  <a:pt x="4111196" y="6583645"/>
                </a:lnTo>
                <a:lnTo>
                  <a:pt x="0" y="6583645"/>
                </a:lnTo>
                <a:lnTo>
                  <a:pt x="0" y="0"/>
                </a:lnTo>
                <a:close/>
              </a:path>
            </a:pathLst>
          </a:custGeom>
          <a:blipFill>
            <a:blip r:embed="rId4"/>
            <a:stretch>
              <a:fillRect t="-2870"/>
            </a:stretch>
          </a:blipFill>
        </p:spPr>
      </p:sp>
      <p:sp>
        <p:nvSpPr>
          <p:cNvPr id="6" name="TextBox 4">
            <a:extLst>
              <a:ext uri="{FF2B5EF4-FFF2-40B4-BE49-F238E27FC236}">
                <a16:creationId xmlns:a16="http://schemas.microsoft.com/office/drawing/2014/main" id="{D8B424C2-ACCF-150B-561F-EA51F4DA8E9E}"/>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3296333" y="4092965"/>
            <a:ext cx="12138241" cy="6194035"/>
          </a:xfrm>
          <a:custGeom>
            <a:avLst/>
            <a:gdLst/>
            <a:ahLst/>
            <a:cxnLst/>
            <a:rect l="l" t="t" r="r" b="b"/>
            <a:pathLst>
              <a:path w="12138241" h="6194035">
                <a:moveTo>
                  <a:pt x="0" y="0"/>
                </a:moveTo>
                <a:lnTo>
                  <a:pt x="12138241" y="0"/>
                </a:lnTo>
                <a:lnTo>
                  <a:pt x="12138241" y="6194035"/>
                </a:lnTo>
                <a:lnTo>
                  <a:pt x="0" y="6194035"/>
                </a:lnTo>
                <a:lnTo>
                  <a:pt x="0" y="0"/>
                </a:lnTo>
                <a:close/>
              </a:path>
            </a:pathLst>
          </a:custGeom>
          <a:blipFill>
            <a:blip r:embed="rId3"/>
            <a:stretch>
              <a:fillRect/>
            </a:stretch>
          </a:blipFill>
        </p:spPr>
      </p:sp>
      <p:sp>
        <p:nvSpPr>
          <p:cNvPr id="5" name="TextBox 5"/>
          <p:cNvSpPr txBox="1"/>
          <p:nvPr/>
        </p:nvSpPr>
        <p:spPr>
          <a:xfrm>
            <a:off x="806602" y="1604147"/>
            <a:ext cx="16674795" cy="2020681"/>
          </a:xfrm>
          <a:prstGeom prst="rect">
            <a:avLst/>
          </a:prstGeom>
        </p:spPr>
        <p:txBody>
          <a:bodyPr lIns="0" tIns="0" rIns="0" bIns="0" rtlCol="0" anchor="t">
            <a:spAutoFit/>
          </a:bodyPr>
          <a:lstStyle/>
          <a:p>
            <a:pPr algn="just">
              <a:lnSpc>
                <a:spcPts val="5417"/>
              </a:lnSpc>
              <a:spcBef>
                <a:spcPct val="0"/>
              </a:spcBef>
            </a:pPr>
            <a:r>
              <a:rPr lang="en-US" sz="3869">
                <a:solidFill>
                  <a:srgbClr val="000000"/>
                </a:solidFill>
                <a:latin typeface="Times New Roman" panose="02020603050405020304" pitchFamily="18" charset="0"/>
                <a:cs typeface="Times New Roman" panose="02020603050405020304" pitchFamily="18" charset="0"/>
              </a:rPr>
              <a:t>Chia hình ảnh thành các mảng (patch) với kích thước từng mảng cố định</a:t>
            </a:r>
          </a:p>
          <a:p>
            <a:pPr algn="just">
              <a:lnSpc>
                <a:spcPts val="5417"/>
              </a:lnSpc>
              <a:spcBef>
                <a:spcPct val="0"/>
              </a:spcBef>
            </a:pPr>
            <a:r>
              <a:rPr lang="en-US" sz="3869">
                <a:solidFill>
                  <a:srgbClr val="000000"/>
                </a:solidFill>
                <a:latin typeface="Times New Roman" panose="02020603050405020304" pitchFamily="18" charset="0"/>
                <a:cs typeface="Times New Roman" panose="02020603050405020304" pitchFamily="18" charset="0"/>
              </a:rPr>
              <a:t>Làm phẳng các mảng hình ảnh </a:t>
            </a:r>
          </a:p>
          <a:p>
            <a:pPr algn="just">
              <a:lnSpc>
                <a:spcPts val="5417"/>
              </a:lnSpc>
              <a:spcBef>
                <a:spcPct val="0"/>
              </a:spcBef>
            </a:pPr>
            <a:r>
              <a:rPr lang="en-US" sz="3869">
                <a:solidFill>
                  <a:srgbClr val="000000"/>
                </a:solidFill>
                <a:latin typeface="Times New Roman" panose="02020603050405020304" pitchFamily="18" charset="0"/>
                <a:cs typeface="Times New Roman" panose="02020603050405020304" pitchFamily="18" charset="0"/>
              </a:rPr>
              <a:t>Tạo các feature embedding có chiều thấp hơn từ các mảng hình ảnh phẳng này </a:t>
            </a:r>
          </a:p>
        </p:txBody>
      </p:sp>
      <p:sp>
        <p:nvSpPr>
          <p:cNvPr id="6" name="TextBox 4">
            <a:extLst>
              <a:ext uri="{FF2B5EF4-FFF2-40B4-BE49-F238E27FC236}">
                <a16:creationId xmlns:a16="http://schemas.microsoft.com/office/drawing/2014/main" id="{6D275FBB-3F83-970B-DDEA-1A32A4F9AA85}"/>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3136839" y="737835"/>
            <a:ext cx="13851600" cy="8956389"/>
          </a:xfrm>
          <a:custGeom>
            <a:avLst/>
            <a:gdLst/>
            <a:ahLst/>
            <a:cxnLst/>
            <a:rect l="l" t="t" r="r" b="b"/>
            <a:pathLst>
              <a:path w="13851600" h="8956389">
                <a:moveTo>
                  <a:pt x="0" y="0"/>
                </a:moveTo>
                <a:lnTo>
                  <a:pt x="13851601" y="0"/>
                </a:lnTo>
                <a:lnTo>
                  <a:pt x="13851601" y="8956388"/>
                </a:lnTo>
                <a:lnTo>
                  <a:pt x="0" y="8956388"/>
                </a:lnTo>
                <a:lnTo>
                  <a:pt x="0" y="0"/>
                </a:lnTo>
                <a:close/>
              </a:path>
            </a:pathLst>
          </a:custGeom>
          <a:blipFill>
            <a:blip r:embed="rId3"/>
            <a:stretch>
              <a:fillRect t="-151" b="-151"/>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8393941" y="4305300"/>
            <a:ext cx="9727542" cy="3614828"/>
          </a:xfrm>
          <a:custGeom>
            <a:avLst/>
            <a:gdLst/>
            <a:ahLst/>
            <a:cxnLst/>
            <a:rect l="l" t="t" r="r" b="b"/>
            <a:pathLst>
              <a:path w="9727542" h="3614828">
                <a:moveTo>
                  <a:pt x="0" y="0"/>
                </a:moveTo>
                <a:lnTo>
                  <a:pt x="9727542" y="0"/>
                </a:lnTo>
                <a:lnTo>
                  <a:pt x="9727542" y="3614827"/>
                </a:lnTo>
                <a:lnTo>
                  <a:pt x="0" y="3614827"/>
                </a:lnTo>
                <a:lnTo>
                  <a:pt x="0" y="0"/>
                </a:lnTo>
                <a:close/>
              </a:path>
            </a:pathLst>
          </a:custGeom>
          <a:blipFill>
            <a:blip r:embed="rId3"/>
            <a:stretch>
              <a:fillRect/>
            </a:stretch>
          </a:blipFill>
        </p:spPr>
      </p:sp>
      <p:sp>
        <p:nvSpPr>
          <p:cNvPr id="4" name="Freeform 4"/>
          <p:cNvSpPr/>
          <p:nvPr/>
        </p:nvSpPr>
        <p:spPr>
          <a:xfrm>
            <a:off x="936305" y="4381500"/>
            <a:ext cx="4367456" cy="1003052"/>
          </a:xfrm>
          <a:custGeom>
            <a:avLst/>
            <a:gdLst/>
            <a:ahLst/>
            <a:cxnLst/>
            <a:rect l="l" t="t" r="r" b="b"/>
            <a:pathLst>
              <a:path w="4367456" h="1003052">
                <a:moveTo>
                  <a:pt x="0" y="0"/>
                </a:moveTo>
                <a:lnTo>
                  <a:pt x="4367456" y="0"/>
                </a:lnTo>
                <a:lnTo>
                  <a:pt x="4367456" y="1003052"/>
                </a:lnTo>
                <a:lnTo>
                  <a:pt x="0" y="1003052"/>
                </a:lnTo>
                <a:lnTo>
                  <a:pt x="0" y="0"/>
                </a:lnTo>
                <a:close/>
              </a:path>
            </a:pathLst>
          </a:custGeom>
          <a:blipFill>
            <a:blip r:embed="rId4"/>
            <a:stretch>
              <a:fillRect/>
            </a:stretch>
          </a:blipFill>
        </p:spPr>
        <p:txBody>
          <a:bodyPr/>
          <a:lstStyle/>
          <a:p>
            <a:endParaRPr lang="en-US"/>
          </a:p>
        </p:txBody>
      </p:sp>
      <p:sp>
        <p:nvSpPr>
          <p:cNvPr id="5" name="Freeform 5"/>
          <p:cNvSpPr/>
          <p:nvPr/>
        </p:nvSpPr>
        <p:spPr>
          <a:xfrm>
            <a:off x="1228583" y="5485249"/>
            <a:ext cx="7165358" cy="1664441"/>
          </a:xfrm>
          <a:custGeom>
            <a:avLst/>
            <a:gdLst/>
            <a:ahLst/>
            <a:cxnLst/>
            <a:rect l="l" t="t" r="r" b="b"/>
            <a:pathLst>
              <a:path w="7165358" h="1664441">
                <a:moveTo>
                  <a:pt x="0" y="0"/>
                </a:moveTo>
                <a:lnTo>
                  <a:pt x="7165358" y="0"/>
                </a:lnTo>
                <a:lnTo>
                  <a:pt x="7165358" y="1664441"/>
                </a:lnTo>
                <a:lnTo>
                  <a:pt x="0" y="1664441"/>
                </a:lnTo>
                <a:lnTo>
                  <a:pt x="0" y="0"/>
                </a:lnTo>
                <a:close/>
              </a:path>
            </a:pathLst>
          </a:custGeom>
          <a:blipFill>
            <a:blip r:embed="rId5"/>
            <a:stretch>
              <a:fillRect/>
            </a:stretch>
          </a:blipFill>
        </p:spPr>
      </p:sp>
      <p:sp>
        <p:nvSpPr>
          <p:cNvPr id="7" name="TextBox 7"/>
          <p:cNvSpPr txBox="1"/>
          <p:nvPr/>
        </p:nvSpPr>
        <p:spPr>
          <a:xfrm>
            <a:off x="936305" y="2107410"/>
            <a:ext cx="16151829" cy="3036090"/>
          </a:xfrm>
          <a:prstGeom prst="rect">
            <a:avLst/>
          </a:prstGeom>
        </p:spPr>
        <p:txBody>
          <a:bodyPr wrap="square" lIns="0" tIns="0" rIns="0" bIns="0" rtlCol="0" anchor="t">
            <a:spAutoFit/>
          </a:bodyPr>
          <a:lstStyle/>
          <a:p>
            <a:pPr>
              <a:lnSpc>
                <a:spcPts val="4715"/>
              </a:lnSpc>
              <a:spcBef>
                <a:spcPct val="0"/>
              </a:spcBef>
            </a:pPr>
            <a:r>
              <a:rPr lang="en-US" sz="3367" spc="-10">
                <a:solidFill>
                  <a:srgbClr val="000000"/>
                </a:solidFill>
                <a:latin typeface="Times New Roman" panose="02020603050405020304" pitchFamily="18" charset="0"/>
                <a:cs typeface="Times New Roman" panose="02020603050405020304" pitchFamily="18" charset="0"/>
              </a:rPr>
              <a:t>Đưa các patches này về dạng vector bằng cách flattend các patches này ra. </a:t>
            </a:r>
          </a:p>
          <a:p>
            <a:pPr>
              <a:lnSpc>
                <a:spcPts val="4715"/>
              </a:lnSpc>
              <a:spcBef>
                <a:spcPct val="0"/>
              </a:spcBef>
            </a:pPr>
            <a:r>
              <a:rPr lang="en-US" sz="3367" spc="-10">
                <a:solidFill>
                  <a:srgbClr val="000000"/>
                </a:solidFill>
                <a:latin typeface="Times New Roman" panose="02020603050405020304" pitchFamily="18" charset="0"/>
                <a:cs typeface="Times New Roman" panose="02020603050405020304" pitchFamily="18" charset="0"/>
              </a:rPr>
              <a:t>Thực chất Linear Projection là một lớp Dense với đầu vào là flattend vector của các patches, đầu ra sẽ là embeeding vector tương ứng với từng patch.</a:t>
            </a:r>
          </a:p>
          <a:p>
            <a:pPr algn="ctr">
              <a:lnSpc>
                <a:spcPts val="4715"/>
              </a:lnSpc>
              <a:spcBef>
                <a:spcPct val="0"/>
              </a:spcBef>
            </a:pPr>
            <a:endParaRPr lang="en-US" sz="3367" spc="-10">
              <a:solidFill>
                <a:srgbClr val="000000"/>
              </a:solidFill>
              <a:latin typeface="Times New Roman" panose="02020603050405020304" pitchFamily="18" charset="0"/>
              <a:cs typeface="Times New Roman" panose="02020603050405020304" pitchFamily="18" charset="0"/>
            </a:endParaRPr>
          </a:p>
          <a:p>
            <a:pPr algn="ctr">
              <a:lnSpc>
                <a:spcPts val="4715"/>
              </a:lnSpc>
              <a:spcBef>
                <a:spcPct val="0"/>
              </a:spcBef>
            </a:pPr>
            <a:endParaRPr lang="en-US" sz="3367" spc="-10">
              <a:solidFill>
                <a:srgbClr val="000000"/>
              </a:solidFill>
              <a:latin typeface="Times New Roman" panose="02020603050405020304" pitchFamily="18" charset="0"/>
              <a:cs typeface="Times New Roman" panose="02020603050405020304" pitchFamily="18" charset="0"/>
            </a:endParaRPr>
          </a:p>
        </p:txBody>
      </p:sp>
      <p:sp>
        <p:nvSpPr>
          <p:cNvPr id="9" name="TextBox 4">
            <a:extLst>
              <a:ext uri="{FF2B5EF4-FFF2-40B4-BE49-F238E27FC236}">
                <a16:creationId xmlns:a16="http://schemas.microsoft.com/office/drawing/2014/main" id="{230F45C1-AA78-73A2-BAED-54F8F90E919D}"/>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24400" y="1700170"/>
            <a:ext cx="6048103" cy="628761"/>
          </a:xfrm>
          <a:prstGeom prst="rect">
            <a:avLst/>
          </a:prstGeom>
        </p:spPr>
        <p:txBody>
          <a:bodyPr lIns="0" tIns="0" rIns="0" bIns="0" rtlCol="0" anchor="t">
            <a:spAutoFit/>
          </a:bodyPr>
          <a:lstStyle/>
          <a:p>
            <a:pPr algn="l">
              <a:lnSpc>
                <a:spcPts val="4903"/>
              </a:lnSpc>
            </a:pPr>
            <a:r>
              <a:rPr lang="en-US" sz="4086" b="1" spc="-60">
                <a:solidFill>
                  <a:srgbClr val="44121A"/>
                </a:solidFill>
                <a:latin typeface="Times New Roman" panose="02020603050405020304" pitchFamily="18" charset="0"/>
                <a:cs typeface="Times New Roman" panose="02020603050405020304" pitchFamily="18" charset="0"/>
              </a:rPr>
              <a:t>Positional Encoding</a:t>
            </a:r>
          </a:p>
        </p:txBody>
      </p:sp>
      <p:sp>
        <p:nvSpPr>
          <p:cNvPr id="3" name="TextBox 3"/>
          <p:cNvSpPr txBox="1"/>
          <p:nvPr/>
        </p:nvSpPr>
        <p:spPr>
          <a:xfrm>
            <a:off x="11942999" y="3420095"/>
            <a:ext cx="5909121" cy="3561616"/>
          </a:xfrm>
          <a:prstGeom prst="rect">
            <a:avLst/>
          </a:prstGeom>
        </p:spPr>
        <p:txBody>
          <a:bodyPr lIns="0" tIns="0" rIns="0" bIns="0" rtlCol="0" anchor="t">
            <a:spAutoFit/>
          </a:bodyPr>
          <a:lstStyle/>
          <a:p>
            <a:pPr marL="620432" lvl="1" indent="-310216">
              <a:lnSpc>
                <a:spcPts val="4007"/>
              </a:lnSpc>
              <a:buFont typeface="Arial"/>
              <a:buChar char="•"/>
            </a:pPr>
            <a:r>
              <a:rPr lang="en-US" sz="3299" spc="128">
                <a:solidFill>
                  <a:srgbClr val="44121A"/>
                </a:solidFill>
                <a:latin typeface="Times New Roman" panose="02020603050405020304" pitchFamily="18" charset="0"/>
                <a:cs typeface="Times New Roman" panose="02020603050405020304" pitchFamily="18" charset="0"/>
              </a:rPr>
              <a:t>Tất cả các vector vào mạng cùng  1 lúc, song song</a:t>
            </a:r>
          </a:p>
          <a:p>
            <a:pPr marL="620432" lvl="1" indent="-310216">
              <a:lnSpc>
                <a:spcPts val="4003"/>
              </a:lnSpc>
              <a:buFont typeface="Arial"/>
              <a:buChar char="•"/>
            </a:pPr>
            <a:r>
              <a:rPr lang="en-US" sz="3299" spc="45">
                <a:solidFill>
                  <a:srgbClr val="44121A"/>
                </a:solidFill>
                <a:latin typeface="Times New Roman" panose="02020603050405020304" pitchFamily="18" charset="0"/>
                <a:cs typeface="Times New Roman" panose="02020603050405020304" pitchFamily="18" charset="0"/>
              </a:rPr>
              <a:t>Cần một cơ chế để ”note” lại vị trí các từ  trong câu</a:t>
            </a:r>
          </a:p>
          <a:p>
            <a:pPr marL="620432" lvl="1" indent="-310216">
              <a:lnSpc>
                <a:spcPts val="4007"/>
              </a:lnSpc>
              <a:buFont typeface="Arial"/>
              <a:buChar char="•"/>
            </a:pPr>
            <a:r>
              <a:rPr lang="en-US" sz="3299" spc="137">
                <a:solidFill>
                  <a:srgbClr val="44121A"/>
                </a:solidFill>
                <a:latin typeface="Times New Roman" panose="02020603050405020304" pitchFamily="18" charset="0"/>
                <a:cs typeface="Times New Roman" panose="02020603050405020304" pitchFamily="18" charset="0"/>
              </a:rPr>
              <a:t>Vector PE tham gia cuộc chơi (size =  word embedding)</a:t>
            </a:r>
          </a:p>
        </p:txBody>
      </p:sp>
      <p:sp>
        <p:nvSpPr>
          <p:cNvPr id="4" name="Freeform 4"/>
          <p:cNvSpPr/>
          <p:nvPr/>
        </p:nvSpPr>
        <p:spPr>
          <a:xfrm>
            <a:off x="3666011" y="2823270"/>
            <a:ext cx="8017903" cy="4875283"/>
          </a:xfrm>
          <a:custGeom>
            <a:avLst/>
            <a:gdLst/>
            <a:ahLst/>
            <a:cxnLst/>
            <a:rect l="l" t="t" r="r" b="b"/>
            <a:pathLst>
              <a:path w="8017903" h="4875283">
                <a:moveTo>
                  <a:pt x="0" y="0"/>
                </a:moveTo>
                <a:lnTo>
                  <a:pt x="8017903" y="0"/>
                </a:lnTo>
                <a:lnTo>
                  <a:pt x="8017903" y="4875283"/>
                </a:lnTo>
                <a:lnTo>
                  <a:pt x="0" y="4875283"/>
                </a:lnTo>
                <a:lnTo>
                  <a:pt x="0" y="0"/>
                </a:lnTo>
                <a:close/>
              </a:path>
            </a:pathLst>
          </a:custGeom>
          <a:blipFill>
            <a:blip r:embed="rId2"/>
            <a:stretch>
              <a:fillRect t="-16" r="-10057" b="-16"/>
            </a:stretch>
          </a:blipFill>
        </p:spPr>
      </p:sp>
      <p:sp>
        <p:nvSpPr>
          <p:cNvPr id="5" name="Freeform 5"/>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7" name="Freeform 7"/>
          <p:cNvSpPr/>
          <p:nvPr/>
        </p:nvSpPr>
        <p:spPr>
          <a:xfrm>
            <a:off x="0" y="2564640"/>
            <a:ext cx="3406925" cy="5455829"/>
          </a:xfrm>
          <a:custGeom>
            <a:avLst/>
            <a:gdLst/>
            <a:ahLst/>
            <a:cxnLst/>
            <a:rect l="l" t="t" r="r" b="b"/>
            <a:pathLst>
              <a:path w="3406925" h="5455829">
                <a:moveTo>
                  <a:pt x="0" y="0"/>
                </a:moveTo>
                <a:lnTo>
                  <a:pt x="3406925" y="0"/>
                </a:lnTo>
                <a:lnTo>
                  <a:pt x="3406925" y="5455829"/>
                </a:lnTo>
                <a:lnTo>
                  <a:pt x="0" y="5455829"/>
                </a:lnTo>
                <a:lnTo>
                  <a:pt x="0" y="0"/>
                </a:lnTo>
                <a:close/>
              </a:path>
            </a:pathLst>
          </a:custGeom>
          <a:blipFill>
            <a:blip r:embed="rId4"/>
            <a:stretch>
              <a:fillRect t="-2870"/>
            </a:stretch>
          </a:blipFill>
        </p:spPr>
      </p:sp>
      <p:sp>
        <p:nvSpPr>
          <p:cNvPr id="9" name="TextBox 4">
            <a:extLst>
              <a:ext uri="{FF2B5EF4-FFF2-40B4-BE49-F238E27FC236}">
                <a16:creationId xmlns:a16="http://schemas.microsoft.com/office/drawing/2014/main" id="{D10F25BC-DA21-FB28-58F2-123BB486C262}"/>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11410"/>
            <a:ext cx="18278854" cy="5079492"/>
          </a:xfrm>
          <a:custGeom>
            <a:avLst/>
            <a:gdLst/>
            <a:ahLst/>
            <a:cxnLst/>
            <a:rect l="l" t="t" r="r" b="b"/>
            <a:pathLst>
              <a:path w="18278854" h="5079492">
                <a:moveTo>
                  <a:pt x="0" y="0"/>
                </a:moveTo>
                <a:lnTo>
                  <a:pt x="18278854" y="0"/>
                </a:lnTo>
                <a:lnTo>
                  <a:pt x="18278854" y="5079492"/>
                </a:lnTo>
                <a:lnTo>
                  <a:pt x="0" y="5079492"/>
                </a:lnTo>
                <a:lnTo>
                  <a:pt x="0" y="0"/>
                </a:lnTo>
                <a:close/>
              </a:path>
            </a:pathLst>
          </a:custGeom>
          <a:blipFill>
            <a:blip r:embed="rId2"/>
            <a:stretch>
              <a:fillRect l="-20" r="-20"/>
            </a:stretch>
          </a:blipFill>
        </p:spPr>
      </p:sp>
      <p:sp>
        <p:nvSpPr>
          <p:cNvPr id="3" name="Freeform 3"/>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5" name="TextBox 4">
            <a:extLst>
              <a:ext uri="{FF2B5EF4-FFF2-40B4-BE49-F238E27FC236}">
                <a16:creationId xmlns:a16="http://schemas.microsoft.com/office/drawing/2014/main" id="{087F9DF4-C6B4-A14F-D6C4-CFDE7D9F1D99}"/>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406454" y="2529822"/>
            <a:ext cx="4096478" cy="6293100"/>
          </a:xfrm>
          <a:custGeom>
            <a:avLst/>
            <a:gdLst/>
            <a:ahLst/>
            <a:cxnLst/>
            <a:rect l="l" t="t" r="r" b="b"/>
            <a:pathLst>
              <a:path w="4096478" h="6293100">
                <a:moveTo>
                  <a:pt x="0" y="0"/>
                </a:moveTo>
                <a:lnTo>
                  <a:pt x="4096478" y="0"/>
                </a:lnTo>
                <a:lnTo>
                  <a:pt x="4096478" y="6293099"/>
                </a:lnTo>
                <a:lnTo>
                  <a:pt x="0" y="6293099"/>
                </a:lnTo>
                <a:lnTo>
                  <a:pt x="0" y="0"/>
                </a:lnTo>
                <a:close/>
              </a:path>
            </a:pathLst>
          </a:custGeom>
          <a:blipFill>
            <a:blip r:embed="rId3"/>
            <a:stretch>
              <a:fillRect t="-1554"/>
            </a:stretch>
          </a:blipFill>
        </p:spPr>
      </p:sp>
      <p:sp>
        <p:nvSpPr>
          <p:cNvPr id="4" name="Freeform 4"/>
          <p:cNvSpPr/>
          <p:nvPr/>
        </p:nvSpPr>
        <p:spPr>
          <a:xfrm>
            <a:off x="4815522" y="1909912"/>
            <a:ext cx="12352065" cy="7532919"/>
          </a:xfrm>
          <a:custGeom>
            <a:avLst/>
            <a:gdLst/>
            <a:ahLst/>
            <a:cxnLst/>
            <a:rect l="l" t="t" r="r" b="b"/>
            <a:pathLst>
              <a:path w="12352065" h="7532919">
                <a:moveTo>
                  <a:pt x="0" y="0"/>
                </a:moveTo>
                <a:lnTo>
                  <a:pt x="12352066" y="0"/>
                </a:lnTo>
                <a:lnTo>
                  <a:pt x="12352066" y="7532919"/>
                </a:lnTo>
                <a:lnTo>
                  <a:pt x="0" y="7532919"/>
                </a:lnTo>
                <a:lnTo>
                  <a:pt x="0" y="0"/>
                </a:lnTo>
                <a:close/>
              </a:path>
            </a:pathLst>
          </a:custGeom>
          <a:blipFill>
            <a:blip r:embed="rId4"/>
            <a:stretch>
              <a:fillRect/>
            </a:stretch>
          </a:blipFill>
        </p:spPr>
      </p:sp>
      <p:sp>
        <p:nvSpPr>
          <p:cNvPr id="6" name="TextBox 4">
            <a:extLst>
              <a:ext uri="{FF2B5EF4-FFF2-40B4-BE49-F238E27FC236}">
                <a16:creationId xmlns:a16="http://schemas.microsoft.com/office/drawing/2014/main" id="{B5C97745-EB42-E595-891E-5B8655F6BEF6}"/>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590" y="2951226"/>
            <a:ext cx="6149340" cy="6816851"/>
          </a:xfrm>
          <a:custGeom>
            <a:avLst/>
            <a:gdLst/>
            <a:ahLst/>
            <a:cxnLst/>
            <a:rect l="l" t="t" r="r" b="b"/>
            <a:pathLst>
              <a:path w="6149340" h="6816851">
                <a:moveTo>
                  <a:pt x="0" y="0"/>
                </a:moveTo>
                <a:lnTo>
                  <a:pt x="6149340" y="0"/>
                </a:lnTo>
                <a:lnTo>
                  <a:pt x="6149340" y="6816851"/>
                </a:lnTo>
                <a:lnTo>
                  <a:pt x="0" y="6816851"/>
                </a:lnTo>
                <a:lnTo>
                  <a:pt x="0" y="0"/>
                </a:lnTo>
                <a:close/>
              </a:path>
            </a:pathLst>
          </a:custGeom>
          <a:blipFill>
            <a:blip r:embed="rId2"/>
            <a:stretch>
              <a:fillRect t="-16" b="-16"/>
            </a:stretch>
          </a:blipFill>
        </p:spPr>
      </p:sp>
      <p:sp>
        <p:nvSpPr>
          <p:cNvPr id="3" name="Freeform 3"/>
          <p:cNvSpPr/>
          <p:nvPr/>
        </p:nvSpPr>
        <p:spPr>
          <a:xfrm>
            <a:off x="7015161" y="2633471"/>
            <a:ext cx="6149339" cy="7452360"/>
          </a:xfrm>
          <a:custGeom>
            <a:avLst/>
            <a:gdLst/>
            <a:ahLst/>
            <a:cxnLst/>
            <a:rect l="l" t="t" r="r" b="b"/>
            <a:pathLst>
              <a:path w="6149339" h="7452360">
                <a:moveTo>
                  <a:pt x="0" y="0"/>
                </a:moveTo>
                <a:lnTo>
                  <a:pt x="6149339" y="0"/>
                </a:lnTo>
                <a:lnTo>
                  <a:pt x="6149339" y="7452360"/>
                </a:lnTo>
                <a:lnTo>
                  <a:pt x="0" y="7452360"/>
                </a:lnTo>
                <a:lnTo>
                  <a:pt x="0" y="0"/>
                </a:lnTo>
                <a:close/>
              </a:path>
            </a:pathLst>
          </a:custGeom>
          <a:blipFill>
            <a:blip r:embed="rId3"/>
            <a:stretch>
              <a:fillRect l="-3" r="-3"/>
            </a:stretch>
          </a:blipFill>
        </p:spPr>
      </p:sp>
      <p:sp>
        <p:nvSpPr>
          <p:cNvPr id="4" name="Freeform 4"/>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4"/>
            <a:stretch>
              <a:fillRect t="-35226" b="-36592"/>
            </a:stretch>
          </a:blipFill>
        </p:spPr>
      </p:sp>
      <p:sp>
        <p:nvSpPr>
          <p:cNvPr id="5" name="TextBox 5"/>
          <p:cNvSpPr txBox="1"/>
          <p:nvPr/>
        </p:nvSpPr>
        <p:spPr>
          <a:xfrm>
            <a:off x="748708" y="1792360"/>
            <a:ext cx="3707068" cy="687579"/>
          </a:xfrm>
          <a:prstGeom prst="rect">
            <a:avLst/>
          </a:prstGeom>
        </p:spPr>
        <p:txBody>
          <a:bodyPr lIns="0" tIns="0" rIns="0" bIns="0" rtlCol="0" anchor="t">
            <a:spAutoFit/>
          </a:bodyPr>
          <a:lstStyle/>
          <a:p>
            <a:pPr algn="l">
              <a:lnSpc>
                <a:spcPts val="5205"/>
              </a:lnSpc>
            </a:pPr>
            <a:r>
              <a:rPr lang="en-US" sz="4338" spc="-78">
                <a:solidFill>
                  <a:srgbClr val="44121A"/>
                </a:solidFill>
                <a:latin typeface="Tahoma Bold"/>
              </a:rPr>
              <a:t>Self Attention</a:t>
            </a:r>
          </a:p>
        </p:txBody>
      </p:sp>
      <p:sp>
        <p:nvSpPr>
          <p:cNvPr id="6" name="TextBox 6"/>
          <p:cNvSpPr txBox="1"/>
          <p:nvPr/>
        </p:nvSpPr>
        <p:spPr>
          <a:xfrm>
            <a:off x="13507525" y="5941479"/>
            <a:ext cx="4346826" cy="2457450"/>
          </a:xfrm>
          <a:prstGeom prst="rect">
            <a:avLst/>
          </a:prstGeom>
        </p:spPr>
        <p:txBody>
          <a:bodyPr lIns="0" tIns="0" rIns="0" bIns="0" rtlCol="0" anchor="t">
            <a:spAutoFit/>
          </a:bodyPr>
          <a:lstStyle/>
          <a:p>
            <a:pPr marL="507682" lvl="1" indent="-253841" algn="l">
              <a:lnSpc>
                <a:spcPts val="3240"/>
              </a:lnSpc>
              <a:buFont typeface="Arial"/>
              <a:buChar char="•"/>
            </a:pPr>
            <a:r>
              <a:rPr lang="en-US" sz="2700" spc="67">
                <a:solidFill>
                  <a:srgbClr val="44121A"/>
                </a:solidFill>
                <a:latin typeface="Tahoma"/>
              </a:rPr>
              <a:t>Tạo ra quan hệ giữa các từ trong câu</a:t>
            </a:r>
          </a:p>
          <a:p>
            <a:pPr marL="507682" lvl="1" indent="-253841" algn="l">
              <a:lnSpc>
                <a:spcPts val="3240"/>
              </a:lnSpc>
              <a:buFont typeface="Arial"/>
              <a:buChar char="•"/>
            </a:pPr>
            <a:r>
              <a:rPr lang="en-US" sz="2700" spc="45">
                <a:solidFill>
                  <a:srgbClr val="44121A"/>
                </a:solidFill>
                <a:latin typeface="Tahoma"/>
              </a:rPr>
              <a:t>Khi được mã hoá (encode) nó sẽ mang</a:t>
            </a:r>
          </a:p>
          <a:p>
            <a:pPr marL="507682" lvl="1" indent="-253841" algn="l">
              <a:lnSpc>
                <a:spcPts val="3240"/>
              </a:lnSpc>
            </a:pPr>
            <a:r>
              <a:rPr lang="en-US" sz="2700" spc="90">
                <a:solidFill>
                  <a:srgbClr val="44121A"/>
                </a:solidFill>
                <a:latin typeface="Tahoma"/>
              </a:rPr>
              <a:t>thêm thông tin của các từ liên quan</a:t>
            </a:r>
          </a:p>
        </p:txBody>
      </p:sp>
      <p:sp>
        <p:nvSpPr>
          <p:cNvPr id="8" name="Freeform 8"/>
          <p:cNvSpPr/>
          <p:nvPr/>
        </p:nvSpPr>
        <p:spPr>
          <a:xfrm>
            <a:off x="13507525" y="2048196"/>
            <a:ext cx="3751775" cy="3593857"/>
          </a:xfrm>
          <a:custGeom>
            <a:avLst/>
            <a:gdLst/>
            <a:ahLst/>
            <a:cxnLst/>
            <a:rect l="l" t="t" r="r" b="b"/>
            <a:pathLst>
              <a:path w="3751775" h="3593857">
                <a:moveTo>
                  <a:pt x="0" y="0"/>
                </a:moveTo>
                <a:lnTo>
                  <a:pt x="3751775" y="0"/>
                </a:lnTo>
                <a:lnTo>
                  <a:pt x="3751775" y="3593857"/>
                </a:lnTo>
                <a:lnTo>
                  <a:pt x="0" y="3593857"/>
                </a:lnTo>
                <a:lnTo>
                  <a:pt x="0" y="0"/>
                </a:lnTo>
                <a:close/>
              </a:path>
            </a:pathLst>
          </a:custGeom>
          <a:blipFill>
            <a:blip r:embed="rId5"/>
            <a:stretch>
              <a:fillRect l="-11520" t="-6759" r="-7276" b="-86719"/>
            </a:stretch>
          </a:blipFill>
        </p:spPr>
      </p:sp>
      <p:sp>
        <p:nvSpPr>
          <p:cNvPr id="9" name="TextBox 4">
            <a:extLst>
              <a:ext uri="{FF2B5EF4-FFF2-40B4-BE49-F238E27FC236}">
                <a16:creationId xmlns:a16="http://schemas.microsoft.com/office/drawing/2014/main" id="{C8E39787-8DFE-19EC-0021-5AFF25B73A32}"/>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9787" y="1680435"/>
            <a:ext cx="13046438" cy="8227574"/>
          </a:xfrm>
          <a:custGeom>
            <a:avLst/>
            <a:gdLst/>
            <a:ahLst/>
            <a:cxnLst/>
            <a:rect l="l" t="t" r="r" b="b"/>
            <a:pathLst>
              <a:path w="13046438" h="8227574">
                <a:moveTo>
                  <a:pt x="0" y="0"/>
                </a:moveTo>
                <a:lnTo>
                  <a:pt x="13046438" y="0"/>
                </a:lnTo>
                <a:lnTo>
                  <a:pt x="13046438" y="8227574"/>
                </a:lnTo>
                <a:lnTo>
                  <a:pt x="0" y="8227574"/>
                </a:lnTo>
                <a:lnTo>
                  <a:pt x="0" y="0"/>
                </a:lnTo>
                <a:close/>
              </a:path>
            </a:pathLst>
          </a:custGeom>
          <a:blipFill>
            <a:blip r:embed="rId2"/>
            <a:stretch>
              <a:fillRect t="-17" b="-17"/>
            </a:stretch>
          </a:blipFill>
        </p:spPr>
      </p:sp>
      <p:sp>
        <p:nvSpPr>
          <p:cNvPr id="3" name="Freeform 3"/>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5" name="Freeform 5"/>
          <p:cNvSpPr/>
          <p:nvPr/>
        </p:nvSpPr>
        <p:spPr>
          <a:xfrm>
            <a:off x="14536225" y="50776"/>
            <a:ext cx="3751775" cy="3593857"/>
          </a:xfrm>
          <a:custGeom>
            <a:avLst/>
            <a:gdLst/>
            <a:ahLst/>
            <a:cxnLst/>
            <a:rect l="l" t="t" r="r" b="b"/>
            <a:pathLst>
              <a:path w="3751775" h="3593857">
                <a:moveTo>
                  <a:pt x="0" y="0"/>
                </a:moveTo>
                <a:lnTo>
                  <a:pt x="3751775" y="0"/>
                </a:lnTo>
                <a:lnTo>
                  <a:pt x="3751775" y="3593857"/>
                </a:lnTo>
                <a:lnTo>
                  <a:pt x="0" y="3593857"/>
                </a:lnTo>
                <a:lnTo>
                  <a:pt x="0" y="0"/>
                </a:lnTo>
                <a:close/>
              </a:path>
            </a:pathLst>
          </a:custGeom>
          <a:blipFill>
            <a:blip r:embed="rId4"/>
            <a:stretch>
              <a:fillRect l="-11520" t="-6759" r="-7276" b="-86719"/>
            </a:stretch>
          </a:blipFill>
        </p:spPr>
      </p:sp>
      <p:sp>
        <p:nvSpPr>
          <p:cNvPr id="6" name="TextBox 4">
            <a:extLst>
              <a:ext uri="{FF2B5EF4-FFF2-40B4-BE49-F238E27FC236}">
                <a16:creationId xmlns:a16="http://schemas.microsoft.com/office/drawing/2014/main" id="{67E58DF5-D905-F22F-266F-185B01D5A2D4}"/>
              </a:ext>
            </a:extLst>
          </p:cNvPr>
          <p:cNvSpPr txBox="1"/>
          <p:nvPr/>
        </p:nvSpPr>
        <p:spPr>
          <a:xfrm>
            <a:off x="1095629" y="23769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17778" y="1452880"/>
            <a:ext cx="9660279" cy="8834120"/>
          </a:xfrm>
          <a:custGeom>
            <a:avLst/>
            <a:gdLst/>
            <a:ahLst/>
            <a:cxnLst/>
            <a:rect l="l" t="t" r="r" b="b"/>
            <a:pathLst>
              <a:path w="9660279" h="8834120">
                <a:moveTo>
                  <a:pt x="0" y="0"/>
                </a:moveTo>
                <a:lnTo>
                  <a:pt x="9660279" y="0"/>
                </a:lnTo>
                <a:lnTo>
                  <a:pt x="9660279" y="8834120"/>
                </a:lnTo>
                <a:lnTo>
                  <a:pt x="0" y="8834120"/>
                </a:lnTo>
                <a:lnTo>
                  <a:pt x="0" y="0"/>
                </a:lnTo>
                <a:close/>
              </a:path>
            </a:pathLst>
          </a:custGeom>
          <a:blipFill>
            <a:blip r:embed="rId2"/>
            <a:stretch>
              <a:fillRect l="-10" t="-2647" r="-10" b="-1161"/>
            </a:stretch>
          </a:blipFill>
        </p:spPr>
      </p:sp>
      <p:sp>
        <p:nvSpPr>
          <p:cNvPr id="3" name="Freeform 3"/>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4" name="Freeform 4"/>
          <p:cNvSpPr/>
          <p:nvPr/>
        </p:nvSpPr>
        <p:spPr>
          <a:xfrm>
            <a:off x="1954188" y="2185720"/>
            <a:ext cx="4671070" cy="7072580"/>
          </a:xfrm>
          <a:custGeom>
            <a:avLst/>
            <a:gdLst/>
            <a:ahLst/>
            <a:cxnLst/>
            <a:rect l="l" t="t" r="r" b="b"/>
            <a:pathLst>
              <a:path w="4671070" h="7072580">
                <a:moveTo>
                  <a:pt x="0" y="0"/>
                </a:moveTo>
                <a:lnTo>
                  <a:pt x="4671070" y="0"/>
                </a:lnTo>
                <a:lnTo>
                  <a:pt x="4671070" y="7072580"/>
                </a:lnTo>
                <a:lnTo>
                  <a:pt x="0" y="7072580"/>
                </a:lnTo>
                <a:lnTo>
                  <a:pt x="0" y="0"/>
                </a:lnTo>
                <a:close/>
              </a:path>
            </a:pathLst>
          </a:custGeom>
          <a:blipFill>
            <a:blip r:embed="rId4"/>
            <a:stretch>
              <a:fillRect/>
            </a:stretch>
          </a:blipFill>
        </p:spPr>
      </p:sp>
      <p:sp>
        <p:nvSpPr>
          <p:cNvPr id="6" name="TextBox 4">
            <a:extLst>
              <a:ext uri="{FF2B5EF4-FFF2-40B4-BE49-F238E27FC236}">
                <a16:creationId xmlns:a16="http://schemas.microsoft.com/office/drawing/2014/main" id="{8FDEF6CD-34B9-D301-FB6A-208C9BDC5D48}"/>
              </a:ext>
            </a:extLst>
          </p:cNvPr>
          <p:cNvSpPr txBox="1"/>
          <p:nvPr/>
        </p:nvSpPr>
        <p:spPr>
          <a:xfrm>
            <a:off x="1447800" y="23769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3019610" y="4701592"/>
            <a:ext cx="12248780" cy="5325556"/>
          </a:xfrm>
          <a:custGeom>
            <a:avLst/>
            <a:gdLst/>
            <a:ahLst/>
            <a:cxnLst/>
            <a:rect l="l" t="t" r="r" b="b"/>
            <a:pathLst>
              <a:path w="12248780" h="5325556">
                <a:moveTo>
                  <a:pt x="0" y="0"/>
                </a:moveTo>
                <a:lnTo>
                  <a:pt x="12248780" y="0"/>
                </a:lnTo>
                <a:lnTo>
                  <a:pt x="12248780" y="5325557"/>
                </a:lnTo>
                <a:lnTo>
                  <a:pt x="0" y="5325557"/>
                </a:lnTo>
                <a:lnTo>
                  <a:pt x="0" y="0"/>
                </a:lnTo>
                <a:close/>
              </a:path>
            </a:pathLst>
          </a:custGeom>
          <a:blipFill>
            <a:blip r:embed="rId3"/>
            <a:stretch>
              <a:fillRect/>
            </a:stretch>
          </a:blipFill>
        </p:spPr>
      </p:sp>
      <p:sp>
        <p:nvSpPr>
          <p:cNvPr id="4" name="TextBox 4"/>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1. Type of layers</a:t>
            </a:r>
          </a:p>
        </p:txBody>
      </p:sp>
      <p:sp>
        <p:nvSpPr>
          <p:cNvPr id="5" name="TextBox 5"/>
          <p:cNvSpPr txBox="1"/>
          <p:nvPr/>
        </p:nvSpPr>
        <p:spPr>
          <a:xfrm>
            <a:off x="1028700" y="2647400"/>
            <a:ext cx="16230600" cy="1798377"/>
          </a:xfrm>
          <a:prstGeom prst="rect">
            <a:avLst/>
          </a:prstGeom>
        </p:spPr>
        <p:txBody>
          <a:bodyPr lIns="0" tIns="0" rIns="0" bIns="0" rtlCol="0" anchor="t">
            <a:spAutoFit/>
          </a:bodyPr>
          <a:lstStyle/>
          <a:p>
            <a:pPr algn="just">
              <a:lnSpc>
                <a:spcPts val="4759"/>
              </a:lnSpc>
            </a:pPr>
            <a:r>
              <a:rPr lang="en-US" sz="3600" dirty="0">
                <a:latin typeface="Times New Roman" panose="02020603050405020304" pitchFamily="18" charset="0"/>
                <a:cs typeface="Times New Roman" panose="02020603050405020304" pitchFamily="18" charset="0"/>
              </a:rPr>
              <a:t>The convolution layer (CONV) uses filters that perform convolution operations as it is scanning the input </a:t>
            </a:r>
            <a:r>
              <a:rPr lang="en-US" sz="3600" i="1"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with respect to its dimensions. Its hyperparameters include the filter size </a:t>
            </a:r>
            <a:r>
              <a:rPr lang="en-US" sz="3600" i="1" dirty="0">
                <a:latin typeface="Times New Roman" panose="02020603050405020304" pitchFamily="18" charset="0"/>
                <a:cs typeface="Times New Roman" panose="02020603050405020304" pitchFamily="18" charset="0"/>
              </a:rPr>
              <a:t>F</a:t>
            </a:r>
            <a:r>
              <a:rPr lang="en-US" sz="3600" dirty="0">
                <a:latin typeface="Times New Roman" panose="02020603050405020304" pitchFamily="18" charset="0"/>
                <a:cs typeface="Times New Roman" panose="02020603050405020304" pitchFamily="18" charset="0"/>
              </a:rPr>
              <a:t> and stride </a:t>
            </a:r>
            <a:r>
              <a:rPr lang="en-US" sz="3600" i="1" dirty="0">
                <a:latin typeface="Times New Roman" panose="02020603050405020304" pitchFamily="18" charset="0"/>
                <a:cs typeface="Times New Roman" panose="02020603050405020304" pitchFamily="18" charset="0"/>
              </a:rPr>
              <a:t>S</a:t>
            </a:r>
            <a:r>
              <a:rPr lang="en-US" sz="3600" dirty="0">
                <a:latin typeface="Times New Roman" panose="02020603050405020304" pitchFamily="18" charset="0"/>
                <a:cs typeface="Times New Roman" panose="02020603050405020304" pitchFamily="18" charset="0"/>
              </a:rPr>
              <a:t>. The resulting output </a:t>
            </a:r>
            <a:r>
              <a:rPr lang="en-US" sz="3600" i="1" dirty="0">
                <a:latin typeface="Times New Roman" panose="02020603050405020304" pitchFamily="18" charset="0"/>
                <a:cs typeface="Times New Roman" panose="02020603050405020304" pitchFamily="18" charset="0"/>
              </a:rPr>
              <a:t>O</a:t>
            </a:r>
            <a:r>
              <a:rPr lang="en-US" sz="3600" dirty="0">
                <a:latin typeface="Times New Roman" panose="02020603050405020304" pitchFamily="18" charset="0"/>
                <a:cs typeface="Times New Roman" panose="02020603050405020304" pitchFamily="18" charset="0"/>
              </a:rPr>
              <a:t> is called </a:t>
            </a:r>
            <a:r>
              <a:rPr lang="en-US" sz="3600" i="1" dirty="0">
                <a:latin typeface="Times New Roman" panose="02020603050405020304" pitchFamily="18" charset="0"/>
                <a:cs typeface="Times New Roman" panose="02020603050405020304" pitchFamily="18" charset="0"/>
              </a:rPr>
              <a:t>feature map</a:t>
            </a:r>
            <a:r>
              <a:rPr lang="en-US" sz="3600" dirty="0">
                <a:latin typeface="Times New Roman" panose="02020603050405020304" pitchFamily="18" charset="0"/>
                <a:cs typeface="Times New Roman" panose="02020603050405020304" pitchFamily="18" charset="0"/>
              </a:rPr>
              <a:t> or </a:t>
            </a:r>
            <a:r>
              <a:rPr lang="en-US" sz="3600" i="1" dirty="0">
                <a:latin typeface="Times New Roman" panose="02020603050405020304" pitchFamily="18" charset="0"/>
                <a:cs typeface="Times New Roman" panose="02020603050405020304" pitchFamily="18" charset="0"/>
              </a:rPr>
              <a:t>activation map</a:t>
            </a:r>
            <a:r>
              <a:rPr lang="en-US" sz="3600" dirty="0">
                <a:latin typeface="Times New Roman" panose="02020603050405020304" pitchFamily="18" charset="0"/>
                <a:cs typeface="Times New Roman" panose="02020603050405020304" pitchFamily="18" charset="0"/>
              </a:rPr>
              <a:t>.</a:t>
            </a:r>
            <a:endParaRPr lang="en-US" sz="3600" dirty="0">
              <a:solidFill>
                <a:srgbClr val="000000"/>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28700" y="1759945"/>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Convolution Layer (CONV)</a:t>
            </a:r>
          </a:p>
        </p:txBody>
      </p:sp>
      <p:sp>
        <p:nvSpPr>
          <p:cNvPr id="7" name="TextBox 6">
            <a:extLst>
              <a:ext uri="{FF2B5EF4-FFF2-40B4-BE49-F238E27FC236}">
                <a16:creationId xmlns:a16="http://schemas.microsoft.com/office/drawing/2014/main" id="{A1027181-3B90-41D8-AC3C-074A0CBE0873}"/>
              </a:ext>
            </a:extLst>
          </p:cNvPr>
          <p:cNvSpPr txBox="1"/>
          <p:nvPr/>
        </p:nvSpPr>
        <p:spPr>
          <a:xfrm>
            <a:off x="10210800" y="5295900"/>
            <a:ext cx="714190"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F</a:t>
            </a:r>
          </a:p>
        </p:txBody>
      </p:sp>
      <p:sp>
        <p:nvSpPr>
          <p:cNvPr id="8" name="TextBox 7">
            <a:extLst>
              <a:ext uri="{FF2B5EF4-FFF2-40B4-BE49-F238E27FC236}">
                <a16:creationId xmlns:a16="http://schemas.microsoft.com/office/drawing/2014/main" id="{B3E3B6AE-E367-4F77-82C2-8AF48B93F421}"/>
              </a:ext>
            </a:extLst>
          </p:cNvPr>
          <p:cNvSpPr txBox="1"/>
          <p:nvPr/>
        </p:nvSpPr>
        <p:spPr>
          <a:xfrm>
            <a:off x="3352800" y="7880724"/>
            <a:ext cx="714190"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I</a:t>
            </a:r>
          </a:p>
        </p:txBody>
      </p:sp>
      <p:sp>
        <p:nvSpPr>
          <p:cNvPr id="9" name="TextBox 8">
            <a:extLst>
              <a:ext uri="{FF2B5EF4-FFF2-40B4-BE49-F238E27FC236}">
                <a16:creationId xmlns:a16="http://schemas.microsoft.com/office/drawing/2014/main" id="{075A25A4-C896-49F7-BC22-907D541EA128}"/>
              </a:ext>
            </a:extLst>
          </p:cNvPr>
          <p:cNvSpPr txBox="1"/>
          <p:nvPr/>
        </p:nvSpPr>
        <p:spPr>
          <a:xfrm>
            <a:off x="14256327" y="7880724"/>
            <a:ext cx="714190"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5457" y="2570269"/>
            <a:ext cx="3994731" cy="919968"/>
          </a:xfrm>
          <a:prstGeom prst="rect">
            <a:avLst/>
          </a:prstGeom>
        </p:spPr>
        <p:txBody>
          <a:bodyPr lIns="0" tIns="0" rIns="0" bIns="0" rtlCol="0" anchor="t">
            <a:spAutoFit/>
          </a:bodyPr>
          <a:lstStyle/>
          <a:p>
            <a:pPr algn="l">
              <a:lnSpc>
                <a:spcPts val="7056"/>
              </a:lnSpc>
            </a:pPr>
            <a:r>
              <a:rPr lang="en-US" sz="5880" spc="-93">
                <a:solidFill>
                  <a:srgbClr val="44121A"/>
                </a:solidFill>
                <a:latin typeface="Tahoma Bold"/>
              </a:rPr>
              <a:t>Multi-head</a:t>
            </a:r>
          </a:p>
        </p:txBody>
      </p:sp>
      <p:sp>
        <p:nvSpPr>
          <p:cNvPr id="3" name="Freeform 3"/>
          <p:cNvSpPr/>
          <p:nvPr/>
        </p:nvSpPr>
        <p:spPr>
          <a:xfrm>
            <a:off x="4483418" y="1590448"/>
            <a:ext cx="13459515" cy="8453943"/>
          </a:xfrm>
          <a:custGeom>
            <a:avLst/>
            <a:gdLst/>
            <a:ahLst/>
            <a:cxnLst/>
            <a:rect l="l" t="t" r="r" b="b"/>
            <a:pathLst>
              <a:path w="13459515" h="8453943">
                <a:moveTo>
                  <a:pt x="0" y="0"/>
                </a:moveTo>
                <a:lnTo>
                  <a:pt x="13459514" y="0"/>
                </a:lnTo>
                <a:lnTo>
                  <a:pt x="13459514" y="8453943"/>
                </a:lnTo>
                <a:lnTo>
                  <a:pt x="0" y="8453943"/>
                </a:lnTo>
                <a:lnTo>
                  <a:pt x="0" y="0"/>
                </a:lnTo>
                <a:close/>
              </a:path>
            </a:pathLst>
          </a:custGeom>
          <a:blipFill>
            <a:blip r:embed="rId2"/>
            <a:stretch>
              <a:fillRect l="-6365" t="-9" r="-5242" b="-4977"/>
            </a:stretch>
          </a:blipFill>
        </p:spPr>
      </p:sp>
      <p:sp>
        <p:nvSpPr>
          <p:cNvPr id="4" name="Freeform 4"/>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6" name="Freeform 6"/>
          <p:cNvSpPr/>
          <p:nvPr/>
        </p:nvSpPr>
        <p:spPr>
          <a:xfrm>
            <a:off x="581278" y="4234219"/>
            <a:ext cx="3751775" cy="3593857"/>
          </a:xfrm>
          <a:custGeom>
            <a:avLst/>
            <a:gdLst/>
            <a:ahLst/>
            <a:cxnLst/>
            <a:rect l="l" t="t" r="r" b="b"/>
            <a:pathLst>
              <a:path w="3751775" h="3593857">
                <a:moveTo>
                  <a:pt x="0" y="0"/>
                </a:moveTo>
                <a:lnTo>
                  <a:pt x="3751776" y="0"/>
                </a:lnTo>
                <a:lnTo>
                  <a:pt x="3751776" y="3593857"/>
                </a:lnTo>
                <a:lnTo>
                  <a:pt x="0" y="3593857"/>
                </a:lnTo>
                <a:lnTo>
                  <a:pt x="0" y="0"/>
                </a:lnTo>
                <a:close/>
              </a:path>
            </a:pathLst>
          </a:custGeom>
          <a:blipFill>
            <a:blip r:embed="rId4"/>
            <a:stretch>
              <a:fillRect l="-11520" t="-6759" r="-7276" b="-86719"/>
            </a:stretch>
          </a:blipFill>
        </p:spPr>
      </p:sp>
      <p:sp>
        <p:nvSpPr>
          <p:cNvPr id="7" name="TextBox 4">
            <a:extLst>
              <a:ext uri="{FF2B5EF4-FFF2-40B4-BE49-F238E27FC236}">
                <a16:creationId xmlns:a16="http://schemas.microsoft.com/office/drawing/2014/main" id="{167D342F-672D-AAE1-2442-3FAF9F45DE75}"/>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4910" y="2510572"/>
            <a:ext cx="14934390" cy="7086443"/>
          </a:xfrm>
          <a:custGeom>
            <a:avLst/>
            <a:gdLst/>
            <a:ahLst/>
            <a:cxnLst/>
            <a:rect l="l" t="t" r="r" b="b"/>
            <a:pathLst>
              <a:path w="14934390" h="7086443">
                <a:moveTo>
                  <a:pt x="0" y="0"/>
                </a:moveTo>
                <a:lnTo>
                  <a:pt x="14934390" y="0"/>
                </a:lnTo>
                <a:lnTo>
                  <a:pt x="14934390" y="7086443"/>
                </a:lnTo>
                <a:lnTo>
                  <a:pt x="0" y="7086443"/>
                </a:lnTo>
                <a:lnTo>
                  <a:pt x="0" y="0"/>
                </a:lnTo>
                <a:close/>
              </a:path>
            </a:pathLst>
          </a:custGeom>
          <a:blipFill>
            <a:blip r:embed="rId2"/>
            <a:stretch>
              <a:fillRect l="-4" r="-4"/>
            </a:stretch>
          </a:blipFill>
        </p:spPr>
      </p:sp>
      <p:sp>
        <p:nvSpPr>
          <p:cNvPr id="3" name="Freeform 3"/>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5" name="Freeform 5"/>
          <p:cNvSpPr/>
          <p:nvPr/>
        </p:nvSpPr>
        <p:spPr>
          <a:xfrm>
            <a:off x="0" y="1737821"/>
            <a:ext cx="3751775" cy="3593857"/>
          </a:xfrm>
          <a:custGeom>
            <a:avLst/>
            <a:gdLst/>
            <a:ahLst/>
            <a:cxnLst/>
            <a:rect l="l" t="t" r="r" b="b"/>
            <a:pathLst>
              <a:path w="3751775" h="3593857">
                <a:moveTo>
                  <a:pt x="0" y="0"/>
                </a:moveTo>
                <a:lnTo>
                  <a:pt x="3751775" y="0"/>
                </a:lnTo>
                <a:lnTo>
                  <a:pt x="3751775" y="3593857"/>
                </a:lnTo>
                <a:lnTo>
                  <a:pt x="0" y="3593857"/>
                </a:lnTo>
                <a:lnTo>
                  <a:pt x="0" y="0"/>
                </a:lnTo>
                <a:close/>
              </a:path>
            </a:pathLst>
          </a:custGeom>
          <a:blipFill>
            <a:blip r:embed="rId4"/>
            <a:stretch>
              <a:fillRect l="-11520" t="-6759" r="-7276" b="-86719"/>
            </a:stretch>
          </a:blipFill>
        </p:spPr>
      </p:sp>
      <p:sp>
        <p:nvSpPr>
          <p:cNvPr id="6" name="TextBox 4">
            <a:extLst>
              <a:ext uri="{FF2B5EF4-FFF2-40B4-BE49-F238E27FC236}">
                <a16:creationId xmlns:a16="http://schemas.microsoft.com/office/drawing/2014/main" id="{2CF94589-0C14-306B-E05F-79E312F95EF7}"/>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0599" y="3771900"/>
            <a:ext cx="4438934" cy="1013098"/>
          </a:xfrm>
          <a:prstGeom prst="rect">
            <a:avLst/>
          </a:prstGeom>
        </p:spPr>
        <p:txBody>
          <a:bodyPr wrap="square" lIns="0" tIns="0" rIns="0" bIns="0" rtlCol="0" anchor="t">
            <a:spAutoFit/>
          </a:bodyPr>
          <a:lstStyle/>
          <a:p>
            <a:pPr algn="ctr">
              <a:lnSpc>
                <a:spcPts val="7920"/>
              </a:lnSpc>
            </a:pPr>
            <a:r>
              <a:rPr lang="en-US" sz="6600" spc="-105">
                <a:solidFill>
                  <a:srgbClr val="44121A"/>
                </a:solidFill>
                <a:latin typeface="Tahoma Bold"/>
              </a:rPr>
              <a:t>Multi-head</a:t>
            </a:r>
          </a:p>
        </p:txBody>
      </p:sp>
      <p:sp>
        <p:nvSpPr>
          <p:cNvPr id="4" name="Freeform 4"/>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6" name="TextBox 4">
            <a:extLst>
              <a:ext uri="{FF2B5EF4-FFF2-40B4-BE49-F238E27FC236}">
                <a16:creationId xmlns:a16="http://schemas.microsoft.com/office/drawing/2014/main" id="{33027C60-76A3-7182-B030-0A4DF812AD55}"/>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pic>
        <p:nvPicPr>
          <p:cNvPr id="8" name="Picture 7">
            <a:extLst>
              <a:ext uri="{FF2B5EF4-FFF2-40B4-BE49-F238E27FC236}">
                <a16:creationId xmlns:a16="http://schemas.microsoft.com/office/drawing/2014/main" id="{82D57471-9D82-0A63-91F2-C2D4AE071518}"/>
              </a:ext>
            </a:extLst>
          </p:cNvPr>
          <p:cNvPicPr>
            <a:picLocks noChangeAspect="1"/>
          </p:cNvPicPr>
          <p:nvPr/>
        </p:nvPicPr>
        <p:blipFill>
          <a:blip r:embed="rId3"/>
          <a:stretch>
            <a:fillRect/>
          </a:stretch>
        </p:blipFill>
        <p:spPr>
          <a:xfrm>
            <a:off x="5410200" y="1943100"/>
            <a:ext cx="7086599" cy="5129545"/>
          </a:xfrm>
          <a:prstGeom prst="rect">
            <a:avLst/>
          </a:prstGeom>
        </p:spPr>
      </p:pic>
      <p:pic>
        <p:nvPicPr>
          <p:cNvPr id="10" name="Picture 9">
            <a:extLst>
              <a:ext uri="{FF2B5EF4-FFF2-40B4-BE49-F238E27FC236}">
                <a16:creationId xmlns:a16="http://schemas.microsoft.com/office/drawing/2014/main" id="{2FC8DB9E-171E-5E27-F33F-BA59262D3A77}"/>
              </a:ext>
            </a:extLst>
          </p:cNvPr>
          <p:cNvPicPr>
            <a:picLocks noChangeAspect="1"/>
          </p:cNvPicPr>
          <p:nvPr/>
        </p:nvPicPr>
        <p:blipFill>
          <a:blip r:embed="rId4"/>
          <a:stretch>
            <a:fillRect/>
          </a:stretch>
        </p:blipFill>
        <p:spPr>
          <a:xfrm>
            <a:off x="11963400" y="1943100"/>
            <a:ext cx="5242481" cy="725079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5410784" y="4124742"/>
            <a:ext cx="12081591" cy="3460513"/>
          </a:xfrm>
          <a:custGeom>
            <a:avLst/>
            <a:gdLst/>
            <a:ahLst/>
            <a:cxnLst/>
            <a:rect l="l" t="t" r="r" b="b"/>
            <a:pathLst>
              <a:path w="12081591" h="3460513">
                <a:moveTo>
                  <a:pt x="0" y="0"/>
                </a:moveTo>
                <a:lnTo>
                  <a:pt x="12081591" y="0"/>
                </a:lnTo>
                <a:lnTo>
                  <a:pt x="12081591" y="3460513"/>
                </a:lnTo>
                <a:lnTo>
                  <a:pt x="0" y="3460513"/>
                </a:lnTo>
                <a:lnTo>
                  <a:pt x="0" y="0"/>
                </a:lnTo>
                <a:close/>
              </a:path>
            </a:pathLst>
          </a:custGeom>
          <a:blipFill>
            <a:blip r:embed="rId3"/>
            <a:stretch>
              <a:fillRect/>
            </a:stretch>
          </a:blipFill>
        </p:spPr>
      </p:sp>
      <p:sp>
        <p:nvSpPr>
          <p:cNvPr id="4" name="TextBox 4"/>
          <p:cNvSpPr txBox="1"/>
          <p:nvPr/>
        </p:nvSpPr>
        <p:spPr>
          <a:xfrm>
            <a:off x="1228583" y="1733322"/>
            <a:ext cx="6471875" cy="1000125"/>
          </a:xfrm>
          <a:prstGeom prst="rect">
            <a:avLst/>
          </a:prstGeom>
        </p:spPr>
        <p:txBody>
          <a:bodyPr lIns="0" tIns="0" rIns="0" bIns="0" rtlCol="0" anchor="t">
            <a:spAutoFit/>
          </a:bodyPr>
          <a:lstStyle/>
          <a:p>
            <a:pPr algn="l">
              <a:lnSpc>
                <a:spcPts val="7920"/>
              </a:lnSpc>
            </a:pPr>
            <a:r>
              <a:rPr lang="en-US" sz="6600" spc="-82">
                <a:solidFill>
                  <a:srgbClr val="44121A"/>
                </a:solidFill>
                <a:latin typeface="Tahoma Bold"/>
              </a:rPr>
              <a:t>Normalization</a:t>
            </a:r>
          </a:p>
        </p:txBody>
      </p:sp>
      <p:sp>
        <p:nvSpPr>
          <p:cNvPr id="6" name="Freeform 6"/>
          <p:cNvSpPr/>
          <p:nvPr/>
        </p:nvSpPr>
        <p:spPr>
          <a:xfrm>
            <a:off x="581278" y="3736317"/>
            <a:ext cx="4423557" cy="4237363"/>
          </a:xfrm>
          <a:custGeom>
            <a:avLst/>
            <a:gdLst/>
            <a:ahLst/>
            <a:cxnLst/>
            <a:rect l="l" t="t" r="r" b="b"/>
            <a:pathLst>
              <a:path w="4423557" h="4237363">
                <a:moveTo>
                  <a:pt x="0" y="0"/>
                </a:moveTo>
                <a:lnTo>
                  <a:pt x="4423558" y="0"/>
                </a:lnTo>
                <a:lnTo>
                  <a:pt x="4423558" y="4237363"/>
                </a:lnTo>
                <a:lnTo>
                  <a:pt x="0" y="4237363"/>
                </a:lnTo>
                <a:lnTo>
                  <a:pt x="0" y="0"/>
                </a:lnTo>
                <a:close/>
              </a:path>
            </a:pathLst>
          </a:custGeom>
          <a:blipFill>
            <a:blip r:embed="rId4"/>
            <a:stretch>
              <a:fillRect l="-11520" t="-6759" r="-7276" b="-86719"/>
            </a:stretch>
          </a:blipFill>
        </p:spPr>
      </p:sp>
      <p:sp>
        <p:nvSpPr>
          <p:cNvPr id="7" name="TextBox 4">
            <a:extLst>
              <a:ext uri="{FF2B5EF4-FFF2-40B4-BE49-F238E27FC236}">
                <a16:creationId xmlns:a16="http://schemas.microsoft.com/office/drawing/2014/main" id="{7C209A23-6160-5632-62CB-4516C664994B}"/>
              </a:ext>
            </a:extLst>
          </p:cNvPr>
          <p:cNvSpPr txBox="1"/>
          <p:nvPr/>
        </p:nvSpPr>
        <p:spPr>
          <a:xfrm>
            <a:off x="2286000" y="413387"/>
            <a:ext cx="14802134" cy="1000274"/>
          </a:xfrm>
          <a:prstGeom prst="rect">
            <a:avLst/>
          </a:prstGeom>
        </p:spPr>
        <p:txBody>
          <a:bodyPr lIns="0" tIns="0" rIns="0" bIns="0" rtlCol="0" anchor="t">
            <a:spAutoFit/>
          </a:bodyPr>
          <a:lstStyle/>
          <a:p>
            <a:pPr algn="ctr">
              <a:lnSpc>
                <a:spcPts val="7840"/>
              </a:lnSpc>
            </a:pPr>
            <a:r>
              <a:rPr lang="en-US" sz="8000" b="1">
                <a:solidFill>
                  <a:srgbClr val="000000"/>
                </a:solidFill>
                <a:latin typeface="Times New Roman" panose="02020603050405020304" pitchFamily="18" charset="0"/>
                <a:cs typeface="Times New Roman" panose="02020603050405020304" pitchFamily="18" charset="0"/>
              </a:rPr>
              <a:t>Vision transformer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3642272" y="1452880"/>
            <a:ext cx="11798296" cy="8834120"/>
          </a:xfrm>
          <a:custGeom>
            <a:avLst/>
            <a:gdLst/>
            <a:ahLst/>
            <a:cxnLst/>
            <a:rect l="l" t="t" r="r" b="b"/>
            <a:pathLst>
              <a:path w="11798296" h="8834120">
                <a:moveTo>
                  <a:pt x="0" y="0"/>
                </a:moveTo>
                <a:lnTo>
                  <a:pt x="11798296" y="0"/>
                </a:lnTo>
                <a:lnTo>
                  <a:pt x="11798296" y="8834120"/>
                </a:lnTo>
                <a:lnTo>
                  <a:pt x="0" y="8834120"/>
                </a:lnTo>
                <a:lnTo>
                  <a:pt x="0" y="0"/>
                </a:lnTo>
                <a:close/>
              </a:path>
            </a:pathLst>
          </a:custGeom>
          <a:blipFill>
            <a:blip r:embed="rId3"/>
            <a:stretch>
              <a:fillRect/>
            </a:stretch>
          </a:blipFill>
        </p:spPr>
      </p:sp>
      <p:sp>
        <p:nvSpPr>
          <p:cNvPr id="4" name="TextBox 4"/>
          <p:cNvSpPr txBox="1"/>
          <p:nvPr/>
        </p:nvSpPr>
        <p:spPr>
          <a:xfrm>
            <a:off x="2548878" y="199355"/>
            <a:ext cx="14802134" cy="962660"/>
          </a:xfrm>
          <a:prstGeom prst="rect">
            <a:avLst/>
          </a:prstGeom>
        </p:spPr>
        <p:txBody>
          <a:bodyPr lIns="0" tIns="0" rIns="0" bIns="0" rtlCol="0" anchor="t">
            <a:spAutoFit/>
          </a:bodyPr>
          <a:lstStyle/>
          <a:p>
            <a:pPr>
              <a:lnSpc>
                <a:spcPts val="7840"/>
              </a:lnSpc>
            </a:pPr>
            <a:r>
              <a:rPr lang="en-US" sz="5600">
                <a:solidFill>
                  <a:srgbClr val="000000"/>
                </a:solidFill>
                <a:latin typeface="Canva Sans Bold"/>
              </a:rPr>
              <a:t>Vision transformer và CNN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3"/>
            <a:stretch>
              <a:fillRect t="-35226" b="-36592"/>
            </a:stretch>
          </a:blipFill>
        </p:spPr>
      </p:sp>
      <p:sp>
        <p:nvSpPr>
          <p:cNvPr id="3" name="TextBox 3"/>
          <p:cNvSpPr txBox="1"/>
          <p:nvPr/>
        </p:nvSpPr>
        <p:spPr>
          <a:xfrm>
            <a:off x="2667000" y="452605"/>
            <a:ext cx="14802134" cy="1000274"/>
          </a:xfrm>
          <a:prstGeom prst="rect">
            <a:avLst/>
          </a:prstGeom>
        </p:spPr>
        <p:txBody>
          <a:bodyPr lIns="0" tIns="0" rIns="0" bIns="0" rtlCol="0" anchor="t">
            <a:spAutoFit/>
          </a:bodyPr>
          <a:lstStyle/>
          <a:p>
            <a:pPr>
              <a:lnSpc>
                <a:spcPts val="7840"/>
              </a:lnSpc>
            </a:pPr>
            <a:r>
              <a:rPr lang="en-US" sz="8000" b="1">
                <a:solidFill>
                  <a:srgbClr val="000000"/>
                </a:solidFill>
                <a:latin typeface="Times New Roman" panose="02020603050405020304" pitchFamily="18" charset="0"/>
                <a:cs typeface="Times New Roman" panose="02020603050405020304" pitchFamily="18" charset="0"/>
              </a:rPr>
              <a:t>Ứng dụng Vision Transformer</a:t>
            </a:r>
          </a:p>
        </p:txBody>
      </p:sp>
      <p:sp>
        <p:nvSpPr>
          <p:cNvPr id="4" name="TextBox 4"/>
          <p:cNvSpPr txBox="1"/>
          <p:nvPr/>
        </p:nvSpPr>
        <p:spPr>
          <a:xfrm>
            <a:off x="1176974" y="2552700"/>
            <a:ext cx="15934052" cy="5955156"/>
          </a:xfrm>
          <a:prstGeom prst="rect">
            <a:avLst/>
          </a:prstGeom>
        </p:spPr>
        <p:txBody>
          <a:bodyPr lIns="0" tIns="0" rIns="0" bIns="0" rtlCol="0" anchor="t">
            <a:spAutoFit/>
          </a:bodyPr>
          <a:lstStyle/>
          <a:p>
            <a:pPr algn="just">
              <a:lnSpc>
                <a:spcPts val="5180"/>
              </a:lnSpc>
              <a:spcBef>
                <a:spcPct val="0"/>
              </a:spcBef>
            </a:pP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hiện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nhận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đối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tượng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áp</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dụng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trong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các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lĩnh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vực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như</a:t>
            </a:r>
            <a:r>
              <a:rPr lang="en-US" sz="4000" dirty="0">
                <a:solidFill>
                  <a:srgbClr val="000000"/>
                </a:solidFill>
                <a:latin typeface="Times New Roman" panose="02020603050405020304" pitchFamily="18" charset="0"/>
                <a:cs typeface="Times New Roman" panose="02020603050405020304" pitchFamily="18" charset="0"/>
              </a:rPr>
              <a:t> an </a:t>
            </a:r>
            <a:r>
              <a:rPr lang="en-US" sz="4000" dirty="0" err="1">
                <a:solidFill>
                  <a:srgbClr val="000000"/>
                </a:solidFill>
                <a:latin typeface="Times New Roman" panose="02020603050405020304" pitchFamily="18" charset="0"/>
                <a:cs typeface="Times New Roman" panose="02020603050405020304" pitchFamily="18" charset="0"/>
              </a:rPr>
              <a:t>ninh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nhận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khuôn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mặt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kiểm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tra</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hàng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hóa</a:t>
            </a:r>
            <a:r>
              <a:rPr lang="en-US" sz="4000" dirty="0">
                <a:solidFill>
                  <a:srgbClr val="000000"/>
                </a:solidFill>
                <a:latin typeface="Times New Roman" panose="02020603050405020304" pitchFamily="18" charset="0"/>
                <a:cs typeface="Times New Roman" panose="02020603050405020304" pitchFamily="18" charset="0"/>
              </a:rPr>
              <a:t>.</a:t>
            </a:r>
          </a:p>
          <a:p>
            <a:pPr algn="just">
              <a:lnSpc>
                <a:spcPts val="5180"/>
              </a:lnSpc>
              <a:spcBef>
                <a:spcPct val="0"/>
              </a:spcBef>
            </a:pP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Xử</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lý</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y </a:t>
            </a:r>
            <a:r>
              <a:rPr lang="en-US" sz="4000" dirty="0" err="1">
                <a:solidFill>
                  <a:srgbClr val="000000"/>
                </a:solidFill>
                <a:latin typeface="Times New Roman" panose="02020603050405020304" pitchFamily="18" charset="0"/>
                <a:cs typeface="Times New Roman" panose="02020603050405020304" pitchFamily="18" charset="0"/>
              </a:rPr>
              <a:t>tế</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xử</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lý</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phân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tích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hình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y </a:t>
            </a:r>
            <a:r>
              <a:rPr lang="en-US" sz="4000" dirty="0" err="1">
                <a:solidFill>
                  <a:srgbClr val="000000"/>
                </a:solidFill>
                <a:latin typeface="Times New Roman" panose="02020603050405020304" pitchFamily="18" charset="0"/>
                <a:cs typeface="Times New Roman" panose="02020603050405020304" pitchFamily="18" charset="0"/>
              </a:rPr>
              <a:t>tế</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như</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hiện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bệnh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phân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đoạn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cơ</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quan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nội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soi</a:t>
            </a:r>
            <a:r>
              <a:rPr lang="en-US" sz="4000" dirty="0">
                <a:solidFill>
                  <a:srgbClr val="000000"/>
                </a:solidFill>
                <a:latin typeface="Times New Roman" panose="02020603050405020304" pitchFamily="18" charset="0"/>
                <a:cs typeface="Times New Roman" panose="02020603050405020304" pitchFamily="18" charset="0"/>
              </a:rPr>
              <a:t>.</a:t>
            </a:r>
          </a:p>
          <a:p>
            <a:pPr algn="just">
              <a:lnSpc>
                <a:spcPts val="5180"/>
              </a:lnSpc>
              <a:spcBef>
                <a:spcPct val="0"/>
              </a:spcBef>
            </a:pP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Xử</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lý</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trong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xe</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tự</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lái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xe</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tự</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lái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hiểu</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tương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tác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với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môi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trường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xung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quanh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hiện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biển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báo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giao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thông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nhận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các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phương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tiện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khác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trên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đường</a:t>
            </a:r>
            <a:r>
              <a:rPr lang="en-US" sz="4000" dirty="0">
                <a:solidFill>
                  <a:srgbClr val="000000"/>
                </a:solidFill>
                <a:latin typeface="Times New Roman" panose="02020603050405020304" pitchFamily="18" charset="0"/>
                <a:cs typeface="Times New Roman" panose="02020603050405020304" pitchFamily="18" charset="0"/>
              </a:rPr>
              <a:t>.</a:t>
            </a:r>
          </a:p>
          <a:p>
            <a:pPr algn="just">
              <a:lnSpc>
                <a:spcPts val="5180"/>
              </a:lnSpc>
              <a:spcBef>
                <a:spcPct val="0"/>
              </a:spcBef>
            </a:pP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Quảng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cáo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sóng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trực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tiếp</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tối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ưu</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hóa</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việc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hiển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thị</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quảng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cáo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dựa</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trên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phân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tích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hình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của</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người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xem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cung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cấp</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trải</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nghiệm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cá</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nhân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hóa</a:t>
            </a:r>
            <a:r>
              <a:rPr lang="en-US" sz="4000" dirty="0">
                <a:solidFill>
                  <a:srgbClr val="00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EA154E34-9D59-46F3-956A-DBD130E03312}"/>
              </a:ext>
            </a:extLst>
          </p:cNvPr>
          <p:cNvSpPr txBox="1"/>
          <p:nvPr/>
        </p:nvSpPr>
        <p:spPr>
          <a:xfrm>
            <a:off x="1028700" y="1957925"/>
            <a:ext cx="16230600" cy="6155531"/>
          </a:xfrm>
          <a:prstGeom prst="rect">
            <a:avLst/>
          </a:prstGeom>
        </p:spPr>
        <p:txBody>
          <a:bodyPr lIns="0" tIns="0" rIns="0" bIns="0" rtlCol="0" anchor="t">
            <a:spAutoFit/>
          </a:bodyPr>
          <a:lstStyle/>
          <a:p>
            <a:pPr marL="571500" indent="-571500" algn="just">
              <a:lnSpc>
                <a:spcPct val="150000"/>
              </a:lnSpc>
              <a:buFont typeface="Wingdings" panose="05000000000000000000" pitchFamily="2" charset="2"/>
              <a:buChar char="§"/>
            </a:pPr>
            <a:r>
              <a:rPr lang="en-US" sz="4000" b="1" dirty="0" err="1">
                <a:solidFill>
                  <a:srgbClr val="000000"/>
                </a:solidFill>
                <a:latin typeface="Times New Roman" panose="02020603050405020304" pitchFamily="18" charset="0"/>
                <a:cs typeface="Times New Roman" panose="02020603050405020304" pitchFamily="18" charset="0"/>
              </a:rPr>
              <a:t>Mục</a:t>
            </a:r>
            <a:r>
              <a:rPr lang="en-US" sz="4000" b="1" dirty="0">
                <a:solidFill>
                  <a:srgbClr val="000000"/>
                </a:solidFill>
                <a:latin typeface="Times New Roman" panose="02020603050405020304" pitchFamily="18" charset="0"/>
                <a:cs typeface="Times New Roman" panose="02020603050405020304" pitchFamily="18" charset="0"/>
              </a:rPr>
              <a:t> </a:t>
            </a:r>
            <a:r>
              <a:rPr lang="en-US" sz="4000" b="1" dirty="0" err="1">
                <a:solidFill>
                  <a:srgbClr val="000000"/>
                </a:solidFill>
                <a:latin typeface="Times New Roman" panose="02020603050405020304" pitchFamily="18" charset="0"/>
                <a:cs typeface="Times New Roman" panose="02020603050405020304" pitchFamily="18" charset="0"/>
              </a:rPr>
              <a:t>tiêu</a:t>
            </a:r>
            <a:r>
              <a:rPr lang="en-US" sz="4000" b="1" dirty="0">
                <a:solidFill>
                  <a:srgbClr val="000000"/>
                </a:solidFill>
                <a:latin typeface="Times New Roman" panose="02020603050405020304" pitchFamily="18" charset="0"/>
                <a:cs typeface="Times New Roman" panose="02020603050405020304" pitchFamily="18" charset="0"/>
              </a:rPr>
              <a:t>:</a:t>
            </a:r>
          </a:p>
          <a:p>
            <a:pPr marL="1028700" lvl="1" indent="-571500" algn="just">
              <a:lnSpc>
                <a:spcPct val="150000"/>
              </a:lnSpc>
              <a:buFont typeface="Arial" panose="020B0604020202020204" pitchFamily="34" charset="0"/>
              <a:buChar char="•"/>
            </a:pPr>
            <a:r>
              <a:rPr lang="en-US" sz="4000" dirty="0">
                <a:solidFill>
                  <a:srgbClr val="000000"/>
                </a:solidFill>
                <a:latin typeface="Times New Roman" panose="02020603050405020304" pitchFamily="18" charset="0"/>
                <a:cs typeface="Times New Roman" panose="02020603050405020304" pitchFamily="18" charset="0"/>
              </a:rPr>
              <a:t>Basic autoencoder: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đầu</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nén</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ảnh</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tái</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tạo</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lại</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ảnh</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lnSpc>
                <a:spcPct val="150000"/>
              </a:lnSpc>
              <a:buFont typeface="Arial" panose="020B0604020202020204" pitchFamily="34" charset="0"/>
              <a:buChar char="•"/>
            </a:pP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Denoising autoencoder: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ảnh</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nhiễu</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khử</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nhiễu</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ảnh</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giảm</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nhiễu</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571500" indent="-571500" algn="just">
              <a:lnSpc>
                <a:spcPct val="150000"/>
              </a:lnSpc>
              <a:buFont typeface="Wingdings" panose="05000000000000000000" pitchFamily="2" charset="2"/>
              <a:buChar char="§"/>
            </a:pPr>
            <a:r>
              <a:rPr lang="en-US" sz="4000" b="1" dirty="0" err="1">
                <a:solidFill>
                  <a:srgbClr val="000000"/>
                </a:solidFill>
                <a:latin typeface="Times New Roman" panose="02020603050405020304" pitchFamily="18" charset="0"/>
                <a:cs typeface="Times New Roman" panose="02020603050405020304" pitchFamily="18" charset="0"/>
              </a:rPr>
              <a:t>Tập</a:t>
            </a:r>
            <a:r>
              <a:rPr lang="en-US" sz="4000" b="1" dirty="0">
                <a:solidFill>
                  <a:srgbClr val="000000"/>
                </a:solidFill>
                <a:latin typeface="Times New Roman" panose="02020603050405020304" pitchFamily="18" charset="0"/>
                <a:cs typeface="Times New Roman" panose="02020603050405020304" pitchFamily="18" charset="0"/>
              </a:rPr>
              <a:t> </a:t>
            </a:r>
            <a:r>
              <a:rPr lang="en-US" sz="4000" b="1" dirty="0" err="1">
                <a:solidFill>
                  <a:srgbClr val="000000"/>
                </a:solidFill>
                <a:latin typeface="Times New Roman" panose="02020603050405020304" pitchFamily="18" charset="0"/>
                <a:cs typeface="Times New Roman" panose="02020603050405020304" pitchFamily="18" charset="0"/>
              </a:rPr>
              <a:t>dữ</a:t>
            </a:r>
            <a:r>
              <a:rPr lang="en-US" sz="4000" b="1" dirty="0">
                <a:solidFill>
                  <a:srgbClr val="000000"/>
                </a:solidFill>
                <a:latin typeface="Times New Roman" panose="02020603050405020304" pitchFamily="18" charset="0"/>
                <a:cs typeface="Times New Roman" panose="02020603050405020304" pitchFamily="18" charset="0"/>
              </a:rPr>
              <a:t> </a:t>
            </a:r>
            <a:r>
              <a:rPr lang="en-US" sz="4000" b="1" dirty="0" err="1">
                <a:solidFill>
                  <a:srgbClr val="000000"/>
                </a:solidFill>
                <a:latin typeface="Times New Roman" panose="02020603050405020304" pitchFamily="18" charset="0"/>
                <a:cs typeface="Times New Roman" panose="02020603050405020304" pitchFamily="18" charset="0"/>
              </a:rPr>
              <a:t>liệu</a:t>
            </a:r>
            <a:r>
              <a:rPr lang="en-US" sz="4000" b="1" dirty="0">
                <a:solidFill>
                  <a:srgbClr val="000000"/>
                </a:solidFill>
                <a:latin typeface="Times New Roman" panose="02020603050405020304" pitchFamily="18" charset="0"/>
                <a:cs typeface="Times New Roman" panose="02020603050405020304" pitchFamily="18" charset="0"/>
              </a:rPr>
              <a:t>: </a:t>
            </a:r>
            <a:r>
              <a:rPr lang="en-US" sz="4000" dirty="0">
                <a:solidFill>
                  <a:srgbClr val="000000"/>
                </a:solidFill>
                <a:latin typeface="Times New Roman" panose="02020603050405020304" pitchFamily="18" charset="0"/>
                <a:cs typeface="Times New Roman" panose="02020603050405020304" pitchFamily="18" charset="0"/>
              </a:rPr>
              <a:t>Fashion MNIST </a:t>
            </a:r>
            <a:r>
              <a:rPr lang="en-US" sz="4000" dirty="0" err="1">
                <a:solidFill>
                  <a:srgbClr val="000000"/>
                </a:solidFill>
                <a:latin typeface="Times New Roman" panose="02020603050405020304" pitchFamily="18" charset="0"/>
                <a:cs typeface="Times New Roman" panose="02020603050405020304" pitchFamily="18" charset="0"/>
              </a:rPr>
              <a:t>gồm</a:t>
            </a:r>
            <a:r>
              <a:rPr lang="en-US" sz="4000" dirty="0">
                <a:solidFill>
                  <a:srgbClr val="000000"/>
                </a:solidFill>
                <a:latin typeface="Times New Roman" panose="02020603050405020304" pitchFamily="18" charset="0"/>
                <a:cs typeface="Times New Roman" panose="02020603050405020304" pitchFamily="18" charset="0"/>
              </a:rPr>
              <a:t> 70,000 </a:t>
            </a:r>
            <a:r>
              <a:rPr lang="en-US" sz="4000" dirty="0" err="1">
                <a:solidFill>
                  <a:srgbClr val="000000"/>
                </a:solidFill>
                <a:latin typeface="Times New Roman" panose="02020603050405020304" pitchFamily="18" charset="0"/>
                <a:cs typeface="Times New Roman" panose="02020603050405020304" pitchFamily="18" charset="0"/>
              </a:rPr>
              <a:t>ảnh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xám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kích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a:t>
            </a:r>
            <a:r>
              <a:rPr lang="vi-VN" sz="4000" dirty="0">
                <a:solidFill>
                  <a:srgbClr val="000000"/>
                </a:solidFill>
                <a:latin typeface="Times New Roman" panose="02020603050405020304" pitchFamily="18" charset="0"/>
                <a:cs typeface="Times New Roman" panose="02020603050405020304" pitchFamily="18" charset="0"/>
              </a:rPr>
              <a:t>ư</a:t>
            </a:r>
            <a:r>
              <a:rPr lang="en-US" sz="4000" dirty="0" err="1">
                <a:solidFill>
                  <a:srgbClr val="000000"/>
                </a:solidFill>
                <a:latin typeface="Times New Roman" panose="02020603050405020304" pitchFamily="18" charset="0"/>
                <a:cs typeface="Times New Roman" panose="02020603050405020304" pitchFamily="18" charset="0"/>
              </a:rPr>
              <a:t>ớc</a:t>
            </a:r>
            <a:r>
              <a:rPr lang="en-US" sz="4000" dirty="0">
                <a:solidFill>
                  <a:srgbClr val="000000"/>
                </a:solidFill>
                <a:latin typeface="Times New Roman" panose="02020603050405020304" pitchFamily="18" charset="0"/>
                <a:cs typeface="Times New Roman" panose="02020603050405020304" pitchFamily="18" charset="0"/>
              </a:rPr>
              <a:t> 28 × 28 pixels </a:t>
            </a:r>
            <a:r>
              <a:rPr lang="en-US" sz="4000" dirty="0" err="1">
                <a:solidFill>
                  <a:srgbClr val="000000"/>
                </a:solidFill>
                <a:latin typeface="Times New Roman" panose="02020603050405020304" pitchFamily="18" charset="0"/>
                <a:cs typeface="Times New Roman" panose="02020603050405020304" pitchFamily="18" charset="0"/>
              </a:rPr>
              <a:t>về</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trang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phục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quần</a:t>
            </a:r>
            <a:r>
              <a:rPr lang="en-US" sz="4000" dirty="0">
                <a:solidFill>
                  <a:srgbClr val="000000"/>
                </a:solidFill>
                <a:latin typeface="Times New Roman" panose="02020603050405020304" pitchFamily="18" charset="0"/>
                <a:cs typeface="Times New Roman" panose="02020603050405020304" pitchFamily="18" charset="0"/>
              </a:rPr>
              <a:t> , </a:t>
            </a:r>
            <a:r>
              <a:rPr lang="en-US" sz="4000" dirty="0" err="1">
                <a:solidFill>
                  <a:srgbClr val="000000"/>
                </a:solidFill>
                <a:latin typeface="Times New Roman" panose="02020603050405020304" pitchFamily="18" charset="0"/>
                <a:cs typeface="Times New Roman" panose="02020603050405020304" pitchFamily="18" charset="0"/>
              </a:rPr>
              <a:t>áo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giày</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dép</a:t>
            </a:r>
            <a:r>
              <a:rPr lang="en-US" sz="4000" dirty="0">
                <a:solidFill>
                  <a:srgbClr val="000000"/>
                </a:solidFill>
                <a:latin typeface="Times New Roman" panose="02020603050405020304" pitchFamily="18" charset="0"/>
                <a:cs typeface="Times New Roman" panose="02020603050405020304" pitchFamily="18" charset="0"/>
              </a:rPr>
              <a:t>, v.v.)</a:t>
            </a:r>
          </a:p>
          <a:p>
            <a:pPr marL="571500" indent="-571500" algn="just">
              <a:lnSpc>
                <a:spcPct val="150000"/>
              </a:lnSpc>
              <a:buFont typeface="Wingdings" panose="05000000000000000000" pitchFamily="2" charset="2"/>
              <a:buChar char="§"/>
            </a:pPr>
            <a:r>
              <a:rPr lang="en-US" sz="4000" b="1" dirty="0">
                <a:solidFill>
                  <a:srgbClr val="000000"/>
                </a:solidFill>
                <a:latin typeface="Times New Roman" panose="02020603050405020304" pitchFamily="18" charset="0"/>
                <a:cs typeface="Times New Roman" panose="02020603050405020304" pitchFamily="18" charset="0"/>
              </a:rPr>
              <a:t>Link:</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a:solidFill>
                  <a:srgbClr val="000000"/>
                </a:solidFill>
                <a:latin typeface="Times New Roman" panose="02020603050405020304" pitchFamily="18" charset="0"/>
                <a:cs typeface="Times New Roman" panose="02020603050405020304" pitchFamily="18" charset="0"/>
                <a:hlinkClick r:id="rId3"/>
              </a:rPr>
              <a:t>demo autoencoder</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B39C9F2-2FD0-4B34-A9B3-5373E98786F5}"/>
              </a:ext>
            </a:extLst>
          </p:cNvPr>
          <p:cNvPicPr>
            <a:picLocks noChangeAspect="1"/>
          </p:cNvPicPr>
          <p:nvPr/>
        </p:nvPicPr>
        <p:blipFill>
          <a:blip r:embed="rId4"/>
          <a:stretch>
            <a:fillRect/>
          </a:stretch>
        </p:blipFill>
        <p:spPr>
          <a:xfrm>
            <a:off x="760830" y="7933560"/>
            <a:ext cx="16766340" cy="1590897"/>
          </a:xfrm>
          <a:prstGeom prst="rect">
            <a:avLst/>
          </a:prstGeom>
        </p:spPr>
      </p:pic>
    </p:spTree>
    <p:extLst>
      <p:ext uri="{BB962C8B-B14F-4D97-AF65-F5344CB8AC3E}">
        <p14:creationId xmlns:p14="http://schemas.microsoft.com/office/powerpoint/2010/main" val="4010711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648C00CD-6071-40F6-9738-CBCED166DD98}"/>
              </a:ext>
            </a:extLst>
          </p:cNvPr>
          <p:cNvSpPr txBox="1"/>
          <p:nvPr/>
        </p:nvSpPr>
        <p:spPr>
          <a:xfrm>
            <a:off x="1056409" y="1452879"/>
            <a:ext cx="16230600" cy="2462213"/>
          </a:xfrm>
          <a:prstGeom prst="rect">
            <a:avLst/>
          </a:prstGeom>
        </p:spPr>
        <p:txBody>
          <a:bodyPr lIns="0" tIns="0" rIns="0" bIns="0" rtlCol="0" anchor="t">
            <a:spAutoFit/>
          </a:bodyPr>
          <a:lstStyle/>
          <a:p>
            <a:pPr lvl="1" algn="just"/>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Basic Autoencoder</a:t>
            </a:r>
          </a:p>
          <a:p>
            <a:pPr lvl="1" algn="just"/>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Cấu</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trúc</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lvl="1" algn="just"/>
            <a:endPar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CD907A-55B6-4C80-A2B7-109127BBED9F}"/>
              </a:ext>
            </a:extLst>
          </p:cNvPr>
          <p:cNvPicPr>
            <a:picLocks noChangeAspect="1"/>
          </p:cNvPicPr>
          <p:nvPr/>
        </p:nvPicPr>
        <p:blipFill>
          <a:blip r:embed="rId3"/>
          <a:stretch>
            <a:fillRect/>
          </a:stretch>
        </p:blipFill>
        <p:spPr>
          <a:xfrm>
            <a:off x="1228583" y="2701303"/>
            <a:ext cx="11125200" cy="7140754"/>
          </a:xfrm>
          <a:prstGeom prst="rect">
            <a:avLst/>
          </a:prstGeom>
        </p:spPr>
      </p:pic>
    </p:spTree>
    <p:extLst>
      <p:ext uri="{BB962C8B-B14F-4D97-AF65-F5344CB8AC3E}">
        <p14:creationId xmlns:p14="http://schemas.microsoft.com/office/powerpoint/2010/main" val="2341479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648C00CD-6071-40F6-9738-CBCED166DD98}"/>
              </a:ext>
            </a:extLst>
          </p:cNvPr>
          <p:cNvSpPr txBox="1"/>
          <p:nvPr/>
        </p:nvSpPr>
        <p:spPr>
          <a:xfrm>
            <a:off x="1056409" y="1452879"/>
            <a:ext cx="16230600" cy="2462213"/>
          </a:xfrm>
          <a:prstGeom prst="rect">
            <a:avLst/>
          </a:prstGeom>
        </p:spPr>
        <p:txBody>
          <a:bodyPr lIns="0" tIns="0" rIns="0" bIns="0" rtlCol="0" anchor="t">
            <a:spAutoFit/>
          </a:bodyPr>
          <a:lstStyle/>
          <a:p>
            <a:pPr lvl="1" algn="just"/>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Basic Autoencoder</a:t>
            </a:r>
          </a:p>
          <a:p>
            <a:pPr lvl="1" algn="just"/>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Training</a:t>
            </a:r>
          </a:p>
          <a:p>
            <a:pPr lvl="1" algn="just"/>
            <a:endPar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EC6C46B-63CC-460E-957E-01745C2FED29}"/>
              </a:ext>
            </a:extLst>
          </p:cNvPr>
          <p:cNvPicPr>
            <a:picLocks noChangeAspect="1"/>
          </p:cNvPicPr>
          <p:nvPr/>
        </p:nvPicPr>
        <p:blipFill>
          <a:blip r:embed="rId3"/>
          <a:stretch>
            <a:fillRect/>
          </a:stretch>
        </p:blipFill>
        <p:spPr>
          <a:xfrm>
            <a:off x="1042554" y="4415380"/>
            <a:ext cx="10768446" cy="5551360"/>
          </a:xfrm>
          <a:prstGeom prst="rect">
            <a:avLst/>
          </a:prstGeom>
        </p:spPr>
      </p:pic>
      <p:pic>
        <p:nvPicPr>
          <p:cNvPr id="9" name="Picture 8">
            <a:extLst>
              <a:ext uri="{FF2B5EF4-FFF2-40B4-BE49-F238E27FC236}">
                <a16:creationId xmlns:a16="http://schemas.microsoft.com/office/drawing/2014/main" id="{7BB8574D-15F3-4F3A-AD82-E8B5BF931E4D}"/>
              </a:ext>
            </a:extLst>
          </p:cNvPr>
          <p:cNvPicPr>
            <a:picLocks noChangeAspect="1"/>
          </p:cNvPicPr>
          <p:nvPr/>
        </p:nvPicPr>
        <p:blipFill>
          <a:blip r:embed="rId4"/>
          <a:stretch>
            <a:fillRect/>
          </a:stretch>
        </p:blipFill>
        <p:spPr>
          <a:xfrm>
            <a:off x="8977745" y="2315259"/>
            <a:ext cx="8253846" cy="1683084"/>
          </a:xfrm>
          <a:prstGeom prst="rect">
            <a:avLst/>
          </a:prstGeom>
        </p:spPr>
      </p:pic>
      <p:pic>
        <p:nvPicPr>
          <p:cNvPr id="10" name="Picture 9">
            <a:extLst>
              <a:ext uri="{FF2B5EF4-FFF2-40B4-BE49-F238E27FC236}">
                <a16:creationId xmlns:a16="http://schemas.microsoft.com/office/drawing/2014/main" id="{0749F373-F794-4F80-8B18-052F22793F57}"/>
              </a:ext>
            </a:extLst>
          </p:cNvPr>
          <p:cNvPicPr>
            <a:picLocks noChangeAspect="1"/>
          </p:cNvPicPr>
          <p:nvPr/>
        </p:nvPicPr>
        <p:blipFill>
          <a:blip r:embed="rId5"/>
          <a:stretch>
            <a:fillRect/>
          </a:stretch>
        </p:blipFill>
        <p:spPr>
          <a:xfrm>
            <a:off x="9144000" y="1615321"/>
            <a:ext cx="8881863" cy="899589"/>
          </a:xfrm>
          <a:prstGeom prst="rect">
            <a:avLst/>
          </a:prstGeom>
        </p:spPr>
      </p:pic>
    </p:spTree>
    <p:extLst>
      <p:ext uri="{BB962C8B-B14F-4D97-AF65-F5344CB8AC3E}">
        <p14:creationId xmlns:p14="http://schemas.microsoft.com/office/powerpoint/2010/main" val="246955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648C00CD-6071-40F6-9738-CBCED166DD98}"/>
              </a:ext>
            </a:extLst>
          </p:cNvPr>
          <p:cNvSpPr txBox="1"/>
          <p:nvPr/>
        </p:nvSpPr>
        <p:spPr>
          <a:xfrm>
            <a:off x="1028700" y="1957925"/>
            <a:ext cx="16230600" cy="1846659"/>
          </a:xfrm>
          <a:prstGeom prst="rect">
            <a:avLst/>
          </a:prstGeom>
        </p:spPr>
        <p:txBody>
          <a:bodyPr lIns="0" tIns="0" rIns="0" bIns="0" rtlCol="0" anchor="t">
            <a:spAutoFit/>
          </a:bodyPr>
          <a:lstStyle/>
          <a:p>
            <a:pPr lvl="1" algn="just"/>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Basic Autoencoder</a:t>
            </a:r>
          </a:p>
          <a:p>
            <a:pPr lvl="1" algn="just"/>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Kết</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quả</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821F2E4-AFB9-4860-9D7C-3071799DEE7E}"/>
              </a:ext>
            </a:extLst>
          </p:cNvPr>
          <p:cNvPicPr>
            <a:picLocks noChangeAspect="1"/>
          </p:cNvPicPr>
          <p:nvPr/>
        </p:nvPicPr>
        <p:blipFill>
          <a:blip r:embed="rId3"/>
          <a:stretch>
            <a:fillRect/>
          </a:stretch>
        </p:blipFill>
        <p:spPr>
          <a:xfrm>
            <a:off x="838200" y="3543300"/>
            <a:ext cx="16890182" cy="3858163"/>
          </a:xfrm>
          <a:prstGeom prst="rect">
            <a:avLst/>
          </a:prstGeom>
        </p:spPr>
      </p:pic>
    </p:spTree>
    <p:extLst>
      <p:ext uri="{BB962C8B-B14F-4D97-AF65-F5344CB8AC3E}">
        <p14:creationId xmlns:p14="http://schemas.microsoft.com/office/powerpoint/2010/main" val="2557009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5" name="TextBox 5"/>
          <p:cNvSpPr txBox="1"/>
          <p:nvPr/>
        </p:nvSpPr>
        <p:spPr>
          <a:xfrm>
            <a:off x="1028700" y="2472064"/>
            <a:ext cx="16230600" cy="1788951"/>
          </a:xfrm>
          <a:prstGeom prst="rect">
            <a:avLst/>
          </a:prstGeom>
        </p:spPr>
        <p:txBody>
          <a:bodyPr lIns="0" tIns="0" rIns="0" bIns="0" rtlCol="0" anchor="t">
            <a:spAutoFit/>
          </a:bodyPr>
          <a:lstStyle/>
          <a:p>
            <a:pPr algn="just">
              <a:lnSpc>
                <a:spcPts val="4759"/>
              </a:lnSpc>
            </a:pPr>
            <a:r>
              <a:rPr lang="en-US" sz="3200" dirty="0">
                <a:latin typeface="Times New Roman" panose="02020603050405020304" pitchFamily="18" charset="0"/>
                <a:cs typeface="Times New Roman" panose="02020603050405020304" pitchFamily="18" charset="0"/>
              </a:rPr>
              <a:t>The pooling layer (POOL) is a </a:t>
            </a:r>
            <a:r>
              <a:rPr lang="en-US" sz="3200" dirty="0" err="1">
                <a:latin typeface="Times New Roman" panose="02020603050405020304" pitchFamily="18" charset="0"/>
                <a:cs typeface="Times New Roman" panose="02020603050405020304" pitchFamily="18" charset="0"/>
              </a:rPr>
              <a:t>downsampling</a:t>
            </a:r>
            <a:r>
              <a:rPr lang="en-US" sz="3200" dirty="0">
                <a:latin typeface="Times New Roman" panose="02020603050405020304" pitchFamily="18" charset="0"/>
                <a:cs typeface="Times New Roman" panose="02020603050405020304" pitchFamily="18" charset="0"/>
              </a:rPr>
              <a:t> operation, typically applied after a convolution layer, which does some spatial invariance. In particular, max and average pooling are special kinds of pooling where the maximum and average value is taken, respectively.</a:t>
            </a: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03300" y="1775434"/>
            <a:ext cx="16230600" cy="563872"/>
          </a:xfrm>
          <a:prstGeom prst="rect">
            <a:avLst/>
          </a:prstGeom>
        </p:spPr>
        <p:txBody>
          <a:bodyPr lIns="0" tIns="0" rIns="0" bIns="0" rtlCol="0" anchor="t">
            <a:spAutoFit/>
          </a:bodyPr>
          <a:lstStyle/>
          <a:p>
            <a:pPr marL="734059" lvl="1" indent="-367030">
              <a:lnSpc>
                <a:spcPts val="4759"/>
              </a:lnSpc>
              <a:buFont typeface="Arial"/>
              <a:buChar char="•"/>
            </a:pPr>
            <a:r>
              <a:rPr lang="en-US" sz="3400" b="1" dirty="0">
                <a:solidFill>
                  <a:srgbClr val="000000"/>
                </a:solidFill>
                <a:latin typeface="Times New Roman" panose="02020603050405020304" pitchFamily="18" charset="0"/>
                <a:cs typeface="Times New Roman" panose="02020603050405020304" pitchFamily="18" charset="0"/>
              </a:rPr>
              <a:t>Pooling (POOL)</a:t>
            </a:r>
          </a:p>
        </p:txBody>
      </p:sp>
      <p:pic>
        <p:nvPicPr>
          <p:cNvPr id="7" name="Picture 6">
            <a:extLst>
              <a:ext uri="{FF2B5EF4-FFF2-40B4-BE49-F238E27FC236}">
                <a16:creationId xmlns:a16="http://schemas.microsoft.com/office/drawing/2014/main" id="{D040C6AE-168D-4AD6-B179-4C7A4DDF092C}"/>
              </a:ext>
            </a:extLst>
          </p:cNvPr>
          <p:cNvPicPr>
            <a:picLocks noChangeAspect="1"/>
          </p:cNvPicPr>
          <p:nvPr/>
        </p:nvPicPr>
        <p:blipFill>
          <a:blip r:embed="rId3"/>
          <a:stretch>
            <a:fillRect/>
          </a:stretch>
        </p:blipFill>
        <p:spPr>
          <a:xfrm>
            <a:off x="3429000" y="4336137"/>
            <a:ext cx="11430000" cy="5827550"/>
          </a:xfrm>
          <a:prstGeom prst="rect">
            <a:avLst/>
          </a:prstGeom>
        </p:spPr>
      </p:pic>
      <p:sp>
        <p:nvSpPr>
          <p:cNvPr id="8" name="TextBox 4">
            <a:extLst>
              <a:ext uri="{FF2B5EF4-FFF2-40B4-BE49-F238E27FC236}">
                <a16:creationId xmlns:a16="http://schemas.microsoft.com/office/drawing/2014/main" id="{E8CD5214-B367-4E6F-AC36-B249C240CC6B}"/>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1. Type of layers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648C00CD-6071-40F6-9738-CBCED166DD98}"/>
              </a:ext>
            </a:extLst>
          </p:cNvPr>
          <p:cNvSpPr txBox="1"/>
          <p:nvPr/>
        </p:nvSpPr>
        <p:spPr>
          <a:xfrm>
            <a:off x="1028700" y="1957925"/>
            <a:ext cx="16230600" cy="3077766"/>
          </a:xfrm>
          <a:prstGeom prst="rect">
            <a:avLst/>
          </a:prstGeom>
        </p:spPr>
        <p:txBody>
          <a:bodyPr lIns="0" tIns="0" rIns="0" bIns="0" rtlCol="0" anchor="t">
            <a:spAutoFit/>
          </a:bodyPr>
          <a:lstStyle/>
          <a:p>
            <a:pPr lvl="1" algn="just">
              <a:lnSpc>
                <a:spcPct val="150000"/>
              </a:lnSpc>
            </a:pPr>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Denoising Autoencoder</a:t>
            </a:r>
          </a:p>
          <a:p>
            <a:pPr lvl="1" algn="just">
              <a:lnSpc>
                <a:spcPct val="150000"/>
              </a:lnSpc>
            </a:pP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Thêm</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nhiễu</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vào</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ảnh</a:t>
            </a:r>
            <a:endPar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lvl="1" algn="just"/>
            <a:endPar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62E77E-7169-476D-ADE4-9481A637B4CC}"/>
              </a:ext>
            </a:extLst>
          </p:cNvPr>
          <p:cNvPicPr>
            <a:picLocks noChangeAspect="1"/>
          </p:cNvPicPr>
          <p:nvPr/>
        </p:nvPicPr>
        <p:blipFill>
          <a:blip r:embed="rId3"/>
          <a:stretch>
            <a:fillRect/>
          </a:stretch>
        </p:blipFill>
        <p:spPr>
          <a:xfrm>
            <a:off x="751304" y="6438900"/>
            <a:ext cx="16785392" cy="2152950"/>
          </a:xfrm>
          <a:prstGeom prst="rect">
            <a:avLst/>
          </a:prstGeom>
        </p:spPr>
      </p:pic>
      <p:pic>
        <p:nvPicPr>
          <p:cNvPr id="7" name="Picture 6">
            <a:extLst>
              <a:ext uri="{FF2B5EF4-FFF2-40B4-BE49-F238E27FC236}">
                <a16:creationId xmlns:a16="http://schemas.microsoft.com/office/drawing/2014/main" id="{CC3044D5-AB96-4BA9-BCF4-70720D9FAE1B}"/>
              </a:ext>
            </a:extLst>
          </p:cNvPr>
          <p:cNvPicPr>
            <a:picLocks noChangeAspect="1"/>
          </p:cNvPicPr>
          <p:nvPr/>
        </p:nvPicPr>
        <p:blipFill>
          <a:blip r:embed="rId4"/>
          <a:stretch>
            <a:fillRect/>
          </a:stretch>
        </p:blipFill>
        <p:spPr>
          <a:xfrm>
            <a:off x="1000991" y="4803929"/>
            <a:ext cx="16535705" cy="1590897"/>
          </a:xfrm>
          <a:prstGeom prst="rect">
            <a:avLst/>
          </a:prstGeom>
        </p:spPr>
      </p:pic>
    </p:spTree>
    <p:extLst>
      <p:ext uri="{BB962C8B-B14F-4D97-AF65-F5344CB8AC3E}">
        <p14:creationId xmlns:p14="http://schemas.microsoft.com/office/powerpoint/2010/main" val="74550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pic>
        <p:nvPicPr>
          <p:cNvPr id="6" name="Picture 5">
            <a:extLst>
              <a:ext uri="{FF2B5EF4-FFF2-40B4-BE49-F238E27FC236}">
                <a16:creationId xmlns:a16="http://schemas.microsoft.com/office/drawing/2014/main" id="{4D3C7849-9C63-4D0F-A6A4-84F0EBF39B53}"/>
              </a:ext>
            </a:extLst>
          </p:cNvPr>
          <p:cNvPicPr>
            <a:picLocks noChangeAspect="1"/>
          </p:cNvPicPr>
          <p:nvPr/>
        </p:nvPicPr>
        <p:blipFill>
          <a:blip r:embed="rId3"/>
          <a:stretch>
            <a:fillRect/>
          </a:stretch>
        </p:blipFill>
        <p:spPr>
          <a:xfrm>
            <a:off x="1447800" y="2882969"/>
            <a:ext cx="14722447" cy="6527731"/>
          </a:xfrm>
          <a:prstGeom prst="rect">
            <a:avLst/>
          </a:prstGeom>
        </p:spPr>
      </p:pic>
      <p:sp>
        <p:nvSpPr>
          <p:cNvPr id="8" name="TextBox 5">
            <a:extLst>
              <a:ext uri="{FF2B5EF4-FFF2-40B4-BE49-F238E27FC236}">
                <a16:creationId xmlns:a16="http://schemas.microsoft.com/office/drawing/2014/main" id="{E6D604FB-7B49-456B-99D8-4DC354549C82}"/>
              </a:ext>
            </a:extLst>
          </p:cNvPr>
          <p:cNvSpPr txBox="1"/>
          <p:nvPr/>
        </p:nvSpPr>
        <p:spPr>
          <a:xfrm>
            <a:off x="1056409" y="1452879"/>
            <a:ext cx="16230600" cy="1846659"/>
          </a:xfrm>
          <a:prstGeom prst="rect">
            <a:avLst/>
          </a:prstGeom>
        </p:spPr>
        <p:txBody>
          <a:bodyPr lIns="0" tIns="0" rIns="0" bIns="0" rtlCol="0" anchor="t">
            <a:spAutoFit/>
          </a:bodyPr>
          <a:lstStyle/>
          <a:p>
            <a:pPr lvl="1" algn="just"/>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Denoising Autoencoder</a:t>
            </a:r>
          </a:p>
          <a:p>
            <a:pPr lvl="1" algn="just"/>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Cấu</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trúc</a:t>
            </a:r>
            <a:endPar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endParaRP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072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pic>
        <p:nvPicPr>
          <p:cNvPr id="5" name="Picture 4">
            <a:extLst>
              <a:ext uri="{FF2B5EF4-FFF2-40B4-BE49-F238E27FC236}">
                <a16:creationId xmlns:a16="http://schemas.microsoft.com/office/drawing/2014/main" id="{3F0DD1EE-ACF1-4018-95F3-F8E199C8F850}"/>
              </a:ext>
            </a:extLst>
          </p:cNvPr>
          <p:cNvPicPr>
            <a:picLocks noChangeAspect="1"/>
          </p:cNvPicPr>
          <p:nvPr/>
        </p:nvPicPr>
        <p:blipFill>
          <a:blip r:embed="rId3"/>
          <a:stretch>
            <a:fillRect/>
          </a:stretch>
        </p:blipFill>
        <p:spPr>
          <a:xfrm>
            <a:off x="1447800" y="4095642"/>
            <a:ext cx="10363200" cy="5315057"/>
          </a:xfrm>
          <a:prstGeom prst="rect">
            <a:avLst/>
          </a:prstGeom>
        </p:spPr>
      </p:pic>
      <p:sp>
        <p:nvSpPr>
          <p:cNvPr id="7" name="TextBox 5">
            <a:extLst>
              <a:ext uri="{FF2B5EF4-FFF2-40B4-BE49-F238E27FC236}">
                <a16:creationId xmlns:a16="http://schemas.microsoft.com/office/drawing/2014/main" id="{6A8E8512-4DEB-4F0D-BF14-9761E1A0CCD3}"/>
              </a:ext>
            </a:extLst>
          </p:cNvPr>
          <p:cNvSpPr txBox="1"/>
          <p:nvPr/>
        </p:nvSpPr>
        <p:spPr>
          <a:xfrm>
            <a:off x="1056409" y="1452879"/>
            <a:ext cx="16230600" cy="1846659"/>
          </a:xfrm>
          <a:prstGeom prst="rect">
            <a:avLst/>
          </a:prstGeom>
        </p:spPr>
        <p:txBody>
          <a:bodyPr lIns="0" tIns="0" rIns="0" bIns="0" rtlCol="0" anchor="t">
            <a:spAutoFit/>
          </a:bodyPr>
          <a:lstStyle/>
          <a:p>
            <a:pPr lvl="1" algn="just"/>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Denoising Autoencoder</a:t>
            </a:r>
          </a:p>
          <a:p>
            <a:pPr lvl="1" algn="just"/>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Training</a:t>
            </a: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4E380DF-520E-40CC-BD14-1B8C1B056A4A}"/>
              </a:ext>
            </a:extLst>
          </p:cNvPr>
          <p:cNvPicPr>
            <a:picLocks noChangeAspect="1"/>
          </p:cNvPicPr>
          <p:nvPr/>
        </p:nvPicPr>
        <p:blipFill>
          <a:blip r:embed="rId4"/>
          <a:stretch>
            <a:fillRect/>
          </a:stretch>
        </p:blipFill>
        <p:spPr>
          <a:xfrm>
            <a:off x="8981209" y="1704125"/>
            <a:ext cx="8305800" cy="2269539"/>
          </a:xfrm>
          <a:prstGeom prst="rect">
            <a:avLst/>
          </a:prstGeom>
        </p:spPr>
      </p:pic>
    </p:spTree>
    <p:extLst>
      <p:ext uri="{BB962C8B-B14F-4D97-AF65-F5344CB8AC3E}">
        <p14:creationId xmlns:p14="http://schemas.microsoft.com/office/powerpoint/2010/main" val="3427344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81C7DE-DB61-4492-93FB-A2F71FD379CB}"/>
              </a:ext>
            </a:extLst>
          </p:cNvPr>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5">
            <a:extLst>
              <a:ext uri="{FF2B5EF4-FFF2-40B4-BE49-F238E27FC236}">
                <a16:creationId xmlns:a16="http://schemas.microsoft.com/office/drawing/2014/main" id="{1969C5A0-D352-46D9-978A-C4CC57118F9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DEMO autoencoder</a:t>
            </a:r>
          </a:p>
        </p:txBody>
      </p:sp>
      <p:sp>
        <p:nvSpPr>
          <p:cNvPr id="4" name="TextBox 5">
            <a:extLst>
              <a:ext uri="{FF2B5EF4-FFF2-40B4-BE49-F238E27FC236}">
                <a16:creationId xmlns:a16="http://schemas.microsoft.com/office/drawing/2014/main" id="{648C00CD-6071-40F6-9738-CBCED166DD98}"/>
              </a:ext>
            </a:extLst>
          </p:cNvPr>
          <p:cNvSpPr txBox="1"/>
          <p:nvPr/>
        </p:nvSpPr>
        <p:spPr>
          <a:xfrm>
            <a:off x="1028700" y="1957925"/>
            <a:ext cx="16230600" cy="2154436"/>
          </a:xfrm>
          <a:prstGeom prst="rect">
            <a:avLst/>
          </a:prstGeom>
        </p:spPr>
        <p:txBody>
          <a:bodyPr lIns="0" tIns="0" rIns="0" bIns="0" rtlCol="0" anchor="t">
            <a:spAutoFit/>
          </a:bodyPr>
          <a:lstStyle/>
          <a:p>
            <a:pPr lvl="1" algn="just">
              <a:lnSpc>
                <a:spcPct val="150000"/>
              </a:lnSpc>
            </a:pPr>
            <a:r>
              <a:rPr lang="en-US" sz="4000" b="1"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Denoising Autoencoder</a:t>
            </a:r>
          </a:p>
          <a:p>
            <a:pPr lvl="1" algn="just"/>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Kết</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 </a:t>
            </a:r>
            <a:r>
              <a:rPr lang="en-US" sz="4000" dirty="0" err="1">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quả</a:t>
            </a:r>
            <a:r>
              <a:rPr lang="en-US" sz="4000" dirty="0">
                <a:solidFill>
                  <a:srgbClr val="000000"/>
                </a:solidFill>
                <a:latin typeface="Times New Roman" panose="02020603050405020304" pitchFamily="18" charset="0"/>
                <a:cs typeface="Times New Roman" panose="02020603050405020304" pitchFamily="18" charset="0"/>
                <a:sym typeface="Wingdings 3" panose="05040102010807070707" pitchFamily="18" charset="2"/>
              </a:rPr>
              <a:t>:</a:t>
            </a:r>
          </a:p>
          <a:p>
            <a:pPr marL="1028700" lvl="1" indent="-571500" algn="just">
              <a:buFont typeface="Wingdings" panose="05000000000000000000" pitchFamily="2" charset="2"/>
              <a:buChar char="§"/>
            </a:pP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B24276-56F9-4F76-BE2E-8B90121694C1}"/>
              </a:ext>
            </a:extLst>
          </p:cNvPr>
          <p:cNvPicPr>
            <a:picLocks noChangeAspect="1"/>
          </p:cNvPicPr>
          <p:nvPr/>
        </p:nvPicPr>
        <p:blipFill>
          <a:blip r:embed="rId3"/>
          <a:stretch>
            <a:fillRect/>
          </a:stretch>
        </p:blipFill>
        <p:spPr>
          <a:xfrm>
            <a:off x="694146" y="3848100"/>
            <a:ext cx="16899708" cy="3734321"/>
          </a:xfrm>
          <a:prstGeom prst="rect">
            <a:avLst/>
          </a:prstGeom>
        </p:spPr>
      </p:pic>
    </p:spTree>
    <p:extLst>
      <p:ext uri="{BB962C8B-B14F-4D97-AF65-F5344CB8AC3E}">
        <p14:creationId xmlns:p14="http://schemas.microsoft.com/office/powerpoint/2010/main" val="3597445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TextBox 3"/>
          <p:cNvSpPr txBox="1"/>
          <p:nvPr/>
        </p:nvSpPr>
        <p:spPr>
          <a:xfrm>
            <a:off x="2667000" y="452605"/>
            <a:ext cx="14802134" cy="930576"/>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Reference</a:t>
            </a:r>
          </a:p>
        </p:txBody>
      </p:sp>
      <p:sp>
        <p:nvSpPr>
          <p:cNvPr id="4" name="TextBox 4"/>
          <p:cNvSpPr txBox="1"/>
          <p:nvPr/>
        </p:nvSpPr>
        <p:spPr>
          <a:xfrm>
            <a:off x="1176974" y="1714500"/>
            <a:ext cx="15934052" cy="4621458"/>
          </a:xfrm>
          <a:prstGeom prst="rect">
            <a:avLst/>
          </a:prstGeom>
        </p:spPr>
        <p:txBody>
          <a:bodyPr lIns="0" tIns="0" rIns="0" bIns="0" rtlCol="0" anchor="t">
            <a:spAutoFit/>
          </a:bodyPr>
          <a:lstStyle/>
          <a:p>
            <a:pPr marL="742950" indent="-742950">
              <a:lnSpc>
                <a:spcPts val="5180"/>
              </a:lnSpc>
              <a:spcBef>
                <a:spcPct val="0"/>
              </a:spcBef>
              <a:buFont typeface="+mj-lt"/>
              <a:buAutoNum type="arabicPeriod"/>
            </a:pPr>
            <a:r>
              <a:rPr lang="en-US" sz="2800" dirty="0" err="1">
                <a:solidFill>
                  <a:srgbClr val="000000"/>
                </a:solidFill>
                <a:latin typeface="Times New Roman" panose="02020603050405020304" pitchFamily="18" charset="0"/>
                <a:cs typeface="Times New Roman" panose="02020603050405020304" pitchFamily="18" charset="0"/>
              </a:rPr>
              <a:t>Afshine</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Amidi</a:t>
            </a:r>
            <a:r>
              <a:rPr lang="en-US" sz="2800" dirty="0">
                <a:solidFill>
                  <a:srgbClr val="000000"/>
                </a:solidFill>
                <a:latin typeface="Times New Roman" panose="02020603050405020304" pitchFamily="18" charset="0"/>
                <a:cs typeface="Times New Roman" panose="02020603050405020304" pitchFamily="18" charset="0"/>
              </a:rPr>
              <a:t> and </a:t>
            </a:r>
            <a:r>
              <a:rPr lang="en-US" sz="2800" dirty="0" err="1">
                <a:solidFill>
                  <a:srgbClr val="000000"/>
                </a:solidFill>
                <a:latin typeface="Times New Roman" panose="02020603050405020304" pitchFamily="18" charset="0"/>
                <a:cs typeface="Times New Roman" panose="02020603050405020304" pitchFamily="18" charset="0"/>
              </a:rPr>
              <a:t>Shervine</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Amidi</a:t>
            </a:r>
            <a:r>
              <a:rPr lang="en-US" sz="2800" dirty="0">
                <a:solidFill>
                  <a:srgbClr val="000000"/>
                </a:solidFill>
                <a:latin typeface="Times New Roman" panose="02020603050405020304" pitchFamily="18" charset="0"/>
                <a:cs typeface="Times New Roman" panose="02020603050405020304" pitchFamily="18" charset="0"/>
              </a:rPr>
              <a:t>, “Convolution Neural Nets”. [Online]. Available: </a:t>
            </a:r>
            <a:r>
              <a:rPr lang="en-US" sz="2800" dirty="0">
                <a:solidFill>
                  <a:srgbClr val="000000"/>
                </a:solidFill>
                <a:latin typeface="Times New Roman" panose="02020603050405020304" pitchFamily="18" charset="0"/>
                <a:cs typeface="Times New Roman" panose="02020603050405020304" pitchFamily="18" charset="0"/>
                <a:hlinkClick r:id="rId3"/>
              </a:rPr>
              <a:t>https://stanford.edu/~shervine/teaching/cs-230/cheatsheet-convolutional-neural-networks</a:t>
            </a:r>
            <a:r>
              <a:rPr lang="en-US" sz="2800" dirty="0">
                <a:solidFill>
                  <a:srgbClr val="000000"/>
                </a:solidFill>
                <a:latin typeface="Times New Roman" panose="02020603050405020304" pitchFamily="18" charset="0"/>
                <a:cs typeface="Times New Roman" panose="02020603050405020304" pitchFamily="18" charset="0"/>
              </a:rPr>
              <a:t> [Accessed 25/10/2023]</a:t>
            </a:r>
          </a:p>
          <a:p>
            <a:pPr marL="742950" indent="-742950">
              <a:lnSpc>
                <a:spcPts val="5180"/>
              </a:lnSpc>
              <a:spcBef>
                <a:spcPct val="0"/>
              </a:spcBef>
              <a:buFont typeface="+mj-lt"/>
              <a:buAutoNum type="arabicPeriod"/>
            </a:pPr>
            <a:r>
              <a:rPr lang="en-US" sz="2800" dirty="0" err="1">
                <a:solidFill>
                  <a:srgbClr val="000000"/>
                </a:solidFill>
                <a:latin typeface="Times New Roman" panose="02020603050405020304" pitchFamily="18" charset="0"/>
                <a:cs typeface="Times New Roman" panose="02020603050405020304" pitchFamily="18" charset="0"/>
              </a:rPr>
              <a:t>Hmrishav</a:t>
            </a:r>
            <a:r>
              <a:rPr lang="en-US" sz="2800" dirty="0">
                <a:solidFill>
                  <a:srgbClr val="000000"/>
                </a:solidFill>
                <a:latin typeface="Times New Roman" panose="02020603050405020304" pitchFamily="18" charset="0"/>
                <a:cs typeface="Times New Roman" panose="02020603050405020304" pitchFamily="18" charset="0"/>
              </a:rPr>
              <a:t> Bandyopadhyay, “Autoencoders in Deep Learning: Tutorial &amp; Use Cases”, 2023. [Online]. Available : </a:t>
            </a:r>
            <a:r>
              <a:rPr lang="en-US" sz="2800" dirty="0">
                <a:solidFill>
                  <a:srgbClr val="000000"/>
                </a:solidFill>
                <a:latin typeface="Times New Roman" panose="02020603050405020304" pitchFamily="18" charset="0"/>
                <a:cs typeface="Times New Roman" panose="02020603050405020304" pitchFamily="18" charset="0"/>
                <a:hlinkClick r:id="rId4"/>
              </a:rPr>
              <a:t>https://www.v7labs.com/blog/autoencoders-guide#what-is-an-autoencoder</a:t>
            </a:r>
            <a:r>
              <a:rPr lang="en-US" sz="2800" dirty="0">
                <a:solidFill>
                  <a:srgbClr val="000000"/>
                </a:solidFill>
                <a:latin typeface="Times New Roman" panose="02020603050405020304" pitchFamily="18" charset="0"/>
                <a:cs typeface="Times New Roman" panose="02020603050405020304" pitchFamily="18" charset="0"/>
              </a:rPr>
              <a:t> [Accessed 25/10/2023]</a:t>
            </a:r>
          </a:p>
          <a:p>
            <a:pPr marL="742950" indent="-742950" algn="just">
              <a:lnSpc>
                <a:spcPts val="5180"/>
              </a:lnSpc>
              <a:spcBef>
                <a:spcPct val="0"/>
              </a:spcBef>
              <a:buFont typeface="+mj-lt"/>
              <a:buAutoNum type="arabicPeriod"/>
            </a:pPr>
            <a:endParaRPr lang="en-US" sz="4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67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0923" y="4713427"/>
            <a:ext cx="15366155" cy="3080916"/>
          </a:xfrm>
          <a:prstGeom prst="rect">
            <a:avLst/>
          </a:prstGeom>
        </p:spPr>
        <p:txBody>
          <a:bodyPr lIns="0" tIns="0" rIns="0" bIns="0" rtlCol="0" anchor="t">
            <a:spAutoFit/>
          </a:bodyPr>
          <a:lstStyle/>
          <a:p>
            <a:pPr algn="ctr">
              <a:lnSpc>
                <a:spcPts val="12372"/>
              </a:lnSpc>
            </a:pPr>
            <a:r>
              <a:rPr lang="en-US" sz="8837" b="1">
                <a:solidFill>
                  <a:srgbClr val="000000"/>
                </a:solidFill>
                <a:latin typeface="Times New Roman" panose="02020603050405020304" pitchFamily="18" charset="0"/>
                <a:cs typeface="Times New Roman" panose="02020603050405020304" pitchFamily="18" charset="0"/>
              </a:rPr>
              <a:t>CẢM ƠN THẦY VÀ CÁC BẠN </a:t>
            </a:r>
          </a:p>
          <a:p>
            <a:pPr algn="ctr">
              <a:lnSpc>
                <a:spcPts val="12372"/>
              </a:lnSpc>
              <a:spcBef>
                <a:spcPct val="0"/>
              </a:spcBef>
            </a:pPr>
            <a:r>
              <a:rPr lang="en-US" sz="8837" b="1">
                <a:solidFill>
                  <a:srgbClr val="000000"/>
                </a:solidFill>
                <a:latin typeface="Times New Roman" panose="02020603050405020304" pitchFamily="18" charset="0"/>
                <a:cs typeface="Times New Roman" panose="02020603050405020304" pitchFamily="18" charset="0"/>
              </a:rPr>
              <a:t>ĐÃ LẮNG NGHE</a:t>
            </a:r>
          </a:p>
        </p:txBody>
      </p:sp>
      <p:sp>
        <p:nvSpPr>
          <p:cNvPr id="3" name="Freeform 3"/>
          <p:cNvSpPr/>
          <p:nvPr/>
        </p:nvSpPr>
        <p:spPr>
          <a:xfrm>
            <a:off x="5241381" y="0"/>
            <a:ext cx="7085772" cy="4123977"/>
          </a:xfrm>
          <a:custGeom>
            <a:avLst/>
            <a:gdLst/>
            <a:ahLst/>
            <a:cxnLst/>
            <a:rect l="l" t="t" r="r" b="b"/>
            <a:pathLst>
              <a:path w="7085772" h="4123977">
                <a:moveTo>
                  <a:pt x="0" y="0"/>
                </a:moveTo>
                <a:lnTo>
                  <a:pt x="7085772" y="0"/>
                </a:lnTo>
                <a:lnTo>
                  <a:pt x="7085772" y="4123977"/>
                </a:lnTo>
                <a:lnTo>
                  <a:pt x="0" y="4123977"/>
                </a:lnTo>
                <a:lnTo>
                  <a:pt x="0" y="0"/>
                </a:lnTo>
                <a:close/>
              </a:path>
            </a:pathLst>
          </a:custGeom>
          <a:blipFill>
            <a:blip r:embed="rId2"/>
            <a:stretch>
              <a:fillRect t="-35226" b="-36592"/>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2767861" y="4639189"/>
            <a:ext cx="12752278" cy="4949712"/>
          </a:xfrm>
          <a:custGeom>
            <a:avLst/>
            <a:gdLst/>
            <a:ahLst/>
            <a:cxnLst/>
            <a:rect l="l" t="t" r="r" b="b"/>
            <a:pathLst>
              <a:path w="12130887" h="4411232">
                <a:moveTo>
                  <a:pt x="0" y="0"/>
                </a:moveTo>
                <a:lnTo>
                  <a:pt x="12130886" y="0"/>
                </a:lnTo>
                <a:lnTo>
                  <a:pt x="12130886" y="4411232"/>
                </a:lnTo>
                <a:lnTo>
                  <a:pt x="0" y="4411232"/>
                </a:lnTo>
                <a:lnTo>
                  <a:pt x="0" y="0"/>
                </a:lnTo>
                <a:close/>
              </a:path>
            </a:pathLst>
          </a:custGeom>
          <a:blipFill>
            <a:blip r:embed="rId3"/>
            <a:stretch>
              <a:fillRect/>
            </a:stretch>
          </a:blipFill>
        </p:spPr>
      </p:sp>
      <p:sp>
        <p:nvSpPr>
          <p:cNvPr id="5" name="TextBox 5"/>
          <p:cNvSpPr txBox="1"/>
          <p:nvPr/>
        </p:nvSpPr>
        <p:spPr>
          <a:xfrm>
            <a:off x="1028700" y="2615759"/>
            <a:ext cx="16230600" cy="1800942"/>
          </a:xfrm>
          <a:prstGeom prst="rect">
            <a:avLst/>
          </a:prstGeom>
        </p:spPr>
        <p:txBody>
          <a:bodyPr lIns="0" tIns="0" rIns="0" bIns="0" rtlCol="0" anchor="t">
            <a:spAutoFit/>
          </a:bodyPr>
          <a:lstStyle/>
          <a:p>
            <a:pPr algn="just">
              <a:lnSpc>
                <a:spcPts val="4759"/>
              </a:lnSpc>
            </a:pPr>
            <a:r>
              <a:rPr lang="en-US" sz="3600" dirty="0">
                <a:latin typeface="Times New Roman" panose="02020603050405020304" pitchFamily="18" charset="0"/>
                <a:cs typeface="Times New Roman" panose="02020603050405020304" pitchFamily="18" charset="0"/>
              </a:rPr>
              <a:t>The fully connected layer (FC) operates on a flattened input where each input is connected to all neurons. If present, FC layers are usually found towards the end of CNN architectures and can be used to optimize objectives such as class scores.</a:t>
            </a:r>
            <a:endParaRPr lang="en-US" sz="3600" dirty="0">
              <a:solidFill>
                <a:srgbClr val="000000"/>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28700" y="1819810"/>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Fully Connected (FC)</a:t>
            </a:r>
          </a:p>
        </p:txBody>
      </p:sp>
      <p:sp>
        <p:nvSpPr>
          <p:cNvPr id="7" name="TextBox 4">
            <a:extLst>
              <a:ext uri="{FF2B5EF4-FFF2-40B4-BE49-F238E27FC236}">
                <a16:creationId xmlns:a16="http://schemas.microsoft.com/office/drawing/2014/main" id="{127004E9-1ECB-432F-A2E0-3824AEC38333}"/>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1. Type of layers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2767963" y="405593"/>
            <a:ext cx="15182128" cy="9475814"/>
          </a:xfrm>
          <a:custGeom>
            <a:avLst/>
            <a:gdLst/>
            <a:ahLst/>
            <a:cxnLst/>
            <a:rect l="l" t="t" r="r" b="b"/>
            <a:pathLst>
              <a:path w="15182128" h="9475814">
                <a:moveTo>
                  <a:pt x="0" y="0"/>
                </a:moveTo>
                <a:lnTo>
                  <a:pt x="15182128" y="0"/>
                </a:lnTo>
                <a:lnTo>
                  <a:pt x="15182128" y="9475814"/>
                </a:lnTo>
                <a:lnTo>
                  <a:pt x="0" y="9475814"/>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4" name="TextBox 4"/>
          <p:cNvSpPr txBox="1"/>
          <p:nvPr/>
        </p:nvSpPr>
        <p:spPr>
          <a:xfrm>
            <a:off x="1028700" y="2700455"/>
            <a:ext cx="16230600" cy="1786708"/>
          </a:xfrm>
          <a:prstGeom prst="rect">
            <a:avLst/>
          </a:prstGeom>
        </p:spPr>
        <p:txBody>
          <a:bodyPr lIns="0" tIns="0" rIns="0" bIns="0" rtlCol="0" anchor="t">
            <a:spAutoFit/>
          </a:bodyPr>
          <a:lstStyle/>
          <a:p>
            <a:pPr algn="just">
              <a:lnSpc>
                <a:spcPts val="4759"/>
              </a:lnSpc>
            </a:pPr>
            <a:r>
              <a:rPr lang="en-US" sz="3600" dirty="0">
                <a:latin typeface="Times New Roman" panose="02020603050405020304" pitchFamily="18" charset="0"/>
                <a:cs typeface="Times New Roman" panose="02020603050405020304" pitchFamily="18" charset="0"/>
              </a:rPr>
              <a:t>A filter of size </a:t>
            </a:r>
            <a:r>
              <a:rPr lang="en-US" sz="3600" i="1" dirty="0">
                <a:latin typeface="Times New Roman" panose="02020603050405020304" pitchFamily="18" charset="0"/>
                <a:cs typeface="Times New Roman" panose="02020603050405020304" pitchFamily="18" charset="0"/>
              </a:rPr>
              <a:t>F</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F</a:t>
            </a:r>
            <a:r>
              <a:rPr lang="en-US" sz="3600" dirty="0">
                <a:latin typeface="Times New Roman" panose="02020603050405020304" pitchFamily="18" charset="0"/>
                <a:cs typeface="Times New Roman" panose="02020603050405020304" pitchFamily="18" charset="0"/>
              </a:rPr>
              <a:t> applied to an input containing </a:t>
            </a:r>
            <a:r>
              <a:rPr lang="en-US" sz="3600" i="1" dirty="0">
                <a:latin typeface="Times New Roman" panose="02020603050405020304" pitchFamily="18" charset="0"/>
                <a:cs typeface="Times New Roman" panose="02020603050405020304" pitchFamily="18" charset="0"/>
              </a:rPr>
              <a:t>C</a:t>
            </a:r>
            <a:r>
              <a:rPr lang="en-US" sz="3600" dirty="0">
                <a:latin typeface="Times New Roman" panose="02020603050405020304" pitchFamily="18" charset="0"/>
                <a:cs typeface="Times New Roman" panose="02020603050405020304" pitchFamily="18" charset="0"/>
              </a:rPr>
              <a:t> channels is a </a:t>
            </a:r>
            <a:r>
              <a:rPr lang="en-US" sz="3600" i="1" dirty="0">
                <a:latin typeface="Times New Roman" panose="02020603050405020304" pitchFamily="18" charset="0"/>
                <a:cs typeface="Times New Roman" panose="02020603050405020304" pitchFamily="18" charset="0"/>
              </a:rPr>
              <a:t>F</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F</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C</a:t>
            </a:r>
            <a:r>
              <a:rPr lang="en-US" sz="3600" dirty="0">
                <a:latin typeface="Times New Roman" panose="02020603050405020304" pitchFamily="18" charset="0"/>
                <a:cs typeface="Times New Roman" panose="02020603050405020304" pitchFamily="18" charset="0"/>
              </a:rPr>
              <a:t> volume that performs convolutions on an input of size </a:t>
            </a:r>
            <a:r>
              <a:rPr lang="en-US" sz="3600" i="1"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C</a:t>
            </a:r>
            <a:r>
              <a:rPr lang="en-US" sz="3600" dirty="0">
                <a:latin typeface="Times New Roman" panose="02020603050405020304" pitchFamily="18" charset="0"/>
                <a:cs typeface="Times New Roman" panose="02020603050405020304" pitchFamily="18" charset="0"/>
              </a:rPr>
              <a:t> and produces an output feature map (also called activation map) of size </a:t>
            </a:r>
            <a:r>
              <a:rPr lang="en-US" sz="3600" i="1" dirty="0">
                <a:latin typeface="Times New Roman" panose="02020603050405020304" pitchFamily="18" charset="0"/>
                <a:cs typeface="Times New Roman" panose="02020603050405020304" pitchFamily="18" charset="0"/>
              </a:rPr>
              <a:t>O</a:t>
            </a:r>
            <a:r>
              <a:rPr lang="en-US" sz="3600" dirty="0">
                <a:latin typeface="Times New Roman" panose="02020603050405020304" pitchFamily="18" charset="0"/>
                <a:cs typeface="Times New Roman" panose="02020603050405020304" pitchFamily="18" charset="0"/>
              </a:rPr>
              <a:t>×</a:t>
            </a:r>
            <a:r>
              <a:rPr lang="en-US" sz="3600" i="1" dirty="0">
                <a:latin typeface="Times New Roman" panose="02020603050405020304" pitchFamily="18" charset="0"/>
                <a:cs typeface="Times New Roman" panose="02020603050405020304" pitchFamily="18" charset="0"/>
              </a:rPr>
              <a:t>O</a:t>
            </a:r>
            <a:r>
              <a:rPr lang="en-US" sz="3600" dirty="0">
                <a:latin typeface="Times New Roman" panose="02020603050405020304" pitchFamily="18" charset="0"/>
                <a:cs typeface="Times New Roman" panose="02020603050405020304" pitchFamily="18" charset="0"/>
              </a:rPr>
              <a:t>×1.</a:t>
            </a:r>
            <a:endParaRPr lang="en-US" sz="3600" dirty="0">
              <a:solidFill>
                <a:srgbClr val="000000"/>
              </a:solidFill>
              <a:latin typeface="Times New Roman" panose="02020603050405020304" pitchFamily="18" charset="0"/>
              <a:ea typeface="Times New Roman"/>
              <a:cs typeface="Times New Roman" panose="02020603050405020304" pitchFamily="18" charset="0"/>
            </a:endParaRPr>
          </a:p>
        </p:txBody>
      </p:sp>
      <p:sp>
        <p:nvSpPr>
          <p:cNvPr id="5" name="TextBox 5"/>
          <p:cNvSpPr txBox="1"/>
          <p:nvPr/>
        </p:nvSpPr>
        <p:spPr>
          <a:xfrm>
            <a:off x="1028700" y="1819810"/>
            <a:ext cx="16230600" cy="563872"/>
          </a:xfrm>
          <a:prstGeom prst="rect">
            <a:avLst/>
          </a:prstGeom>
        </p:spPr>
        <p:txBody>
          <a:bodyPr lIns="0" tIns="0" rIns="0" bIns="0" rtlCol="0" anchor="t">
            <a:spAutoFit/>
          </a:bodyPr>
          <a:lstStyle/>
          <a:p>
            <a:pPr marL="734059" lvl="1" indent="-367030">
              <a:lnSpc>
                <a:spcPts val="4759"/>
              </a:lnSpc>
              <a:buFont typeface="Arial"/>
              <a:buChar char="•"/>
            </a:pPr>
            <a:r>
              <a:rPr lang="en-US" sz="3400" b="1" dirty="0">
                <a:latin typeface="Times New Roman" panose="02020603050405020304" pitchFamily="18" charset="0"/>
                <a:cs typeface="Times New Roman" panose="02020603050405020304" pitchFamily="18" charset="0"/>
              </a:rPr>
              <a:t>Dimensions of a filter</a:t>
            </a:r>
            <a:endParaRPr lang="en-US" sz="3400" b="1" dirty="0">
              <a:solidFill>
                <a:srgbClr val="000000"/>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28700" y="8020023"/>
            <a:ext cx="16230600" cy="1182824"/>
          </a:xfrm>
          <a:prstGeom prst="rect">
            <a:avLst/>
          </a:prstGeom>
        </p:spPr>
        <p:txBody>
          <a:bodyPr lIns="0" tIns="0" rIns="0" bIns="0" rtlCol="0" anchor="t">
            <a:spAutoFit/>
          </a:bodyPr>
          <a:lstStyle/>
          <a:p>
            <a:pPr algn="just">
              <a:lnSpc>
                <a:spcPts val="4759"/>
              </a:lnSpc>
            </a:pPr>
            <a:r>
              <a:rPr lang="en-US" sz="3600" b="1" i="1" dirty="0">
                <a:latin typeface="Times New Roman" panose="02020603050405020304" pitchFamily="18" charset="0"/>
                <a:cs typeface="Times New Roman" panose="02020603050405020304" pitchFamily="18" charset="0"/>
              </a:rPr>
              <a:t>Remark: </a:t>
            </a:r>
            <a:r>
              <a:rPr lang="en-US" sz="3600" i="1" dirty="0">
                <a:latin typeface="Times New Roman" panose="02020603050405020304" pitchFamily="18" charset="0"/>
                <a:cs typeface="Times New Roman" panose="02020603050405020304" pitchFamily="18" charset="0"/>
              </a:rPr>
              <a:t>the application of K filters of size F×F results in an output feature map of size O×O×K</a:t>
            </a:r>
            <a:r>
              <a:rPr lang="en-US" i="1" dirty="0"/>
              <a:t>.</a:t>
            </a:r>
            <a:endParaRPr lang="en-US" sz="3399" dirty="0">
              <a:solidFill>
                <a:srgbClr val="000000"/>
              </a:solidFill>
              <a:latin typeface="Times New Roman"/>
              <a:ea typeface="Times New Roman"/>
            </a:endParaRPr>
          </a:p>
        </p:txBody>
      </p:sp>
      <p:sp>
        <p:nvSpPr>
          <p:cNvPr id="7" name="TextBox 7"/>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2. Filter hyperparameters</a:t>
            </a:r>
          </a:p>
        </p:txBody>
      </p:sp>
      <p:pic>
        <p:nvPicPr>
          <p:cNvPr id="9" name="Picture 8">
            <a:extLst>
              <a:ext uri="{FF2B5EF4-FFF2-40B4-BE49-F238E27FC236}">
                <a16:creationId xmlns:a16="http://schemas.microsoft.com/office/drawing/2014/main" id="{0EF9EF35-ADE7-4C73-B061-4BE6741C1648}"/>
              </a:ext>
            </a:extLst>
          </p:cNvPr>
          <p:cNvPicPr>
            <a:picLocks noChangeAspect="1"/>
          </p:cNvPicPr>
          <p:nvPr/>
        </p:nvPicPr>
        <p:blipFill>
          <a:blip r:embed="rId3"/>
          <a:stretch>
            <a:fillRect/>
          </a:stretch>
        </p:blipFill>
        <p:spPr>
          <a:xfrm>
            <a:off x="1873564" y="4803936"/>
            <a:ext cx="14540872" cy="31037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89"/>
            <a:ext cx="2457166" cy="1430090"/>
          </a:xfrm>
          <a:custGeom>
            <a:avLst/>
            <a:gdLst/>
            <a:ahLst/>
            <a:cxnLst/>
            <a:rect l="l" t="t" r="r" b="b"/>
            <a:pathLst>
              <a:path w="2457166" h="1430090">
                <a:moveTo>
                  <a:pt x="0" y="0"/>
                </a:moveTo>
                <a:lnTo>
                  <a:pt x="2457166" y="0"/>
                </a:lnTo>
                <a:lnTo>
                  <a:pt x="2457166" y="1430091"/>
                </a:lnTo>
                <a:lnTo>
                  <a:pt x="0" y="1430091"/>
                </a:lnTo>
                <a:lnTo>
                  <a:pt x="0" y="0"/>
                </a:lnTo>
                <a:close/>
              </a:path>
            </a:pathLst>
          </a:custGeom>
          <a:blipFill>
            <a:blip r:embed="rId2"/>
            <a:stretch>
              <a:fillRect t="-35226" b="-36592"/>
            </a:stretch>
          </a:blipFill>
        </p:spPr>
      </p:sp>
      <p:sp>
        <p:nvSpPr>
          <p:cNvPr id="3" name="Freeform 3"/>
          <p:cNvSpPr/>
          <p:nvPr/>
        </p:nvSpPr>
        <p:spPr>
          <a:xfrm>
            <a:off x="2952399" y="3854010"/>
            <a:ext cx="12383201" cy="1289490"/>
          </a:xfrm>
          <a:custGeom>
            <a:avLst/>
            <a:gdLst/>
            <a:ahLst/>
            <a:cxnLst/>
            <a:rect l="l" t="t" r="r" b="b"/>
            <a:pathLst>
              <a:path w="12383201" h="1289490">
                <a:moveTo>
                  <a:pt x="0" y="0"/>
                </a:moveTo>
                <a:lnTo>
                  <a:pt x="12383202" y="0"/>
                </a:lnTo>
                <a:lnTo>
                  <a:pt x="12383202" y="1289490"/>
                </a:lnTo>
                <a:lnTo>
                  <a:pt x="0" y="1289490"/>
                </a:lnTo>
                <a:lnTo>
                  <a:pt x="0" y="0"/>
                </a:lnTo>
                <a:close/>
              </a:path>
            </a:pathLst>
          </a:custGeom>
          <a:blipFill>
            <a:blip r:embed="rId3"/>
            <a:stretch>
              <a:fillRect/>
            </a:stretch>
          </a:blipFill>
        </p:spPr>
      </p:sp>
      <p:sp>
        <p:nvSpPr>
          <p:cNvPr id="4" name="TextBox 4"/>
          <p:cNvSpPr txBox="1"/>
          <p:nvPr/>
        </p:nvSpPr>
        <p:spPr>
          <a:xfrm>
            <a:off x="1028700" y="2483653"/>
            <a:ext cx="16230600" cy="1185389"/>
          </a:xfrm>
          <a:prstGeom prst="rect">
            <a:avLst/>
          </a:prstGeom>
        </p:spPr>
        <p:txBody>
          <a:bodyPr lIns="0" tIns="0" rIns="0" bIns="0" rtlCol="0" anchor="t">
            <a:spAutoFit/>
          </a:bodyPr>
          <a:lstStyle/>
          <a:p>
            <a:pPr algn="just">
              <a:lnSpc>
                <a:spcPts val="4759"/>
              </a:lnSpc>
            </a:pPr>
            <a:r>
              <a:rPr lang="en-US" sz="3600" dirty="0">
                <a:latin typeface="Times New Roman" panose="02020603050405020304" pitchFamily="18" charset="0"/>
                <a:cs typeface="Times New Roman" panose="02020603050405020304" pitchFamily="18" charset="0"/>
              </a:rPr>
              <a:t>For a convolutional or a pooling operation, the stride </a:t>
            </a:r>
            <a:r>
              <a:rPr lang="en-US" sz="3600" i="1" dirty="0">
                <a:latin typeface="Times New Roman" panose="02020603050405020304" pitchFamily="18" charset="0"/>
                <a:cs typeface="Times New Roman" panose="02020603050405020304" pitchFamily="18" charset="0"/>
              </a:rPr>
              <a:t>S</a:t>
            </a:r>
            <a:r>
              <a:rPr lang="en-US" sz="3600" dirty="0">
                <a:latin typeface="Times New Roman" panose="02020603050405020304" pitchFamily="18" charset="0"/>
                <a:cs typeface="Times New Roman" panose="02020603050405020304" pitchFamily="18" charset="0"/>
              </a:rPr>
              <a:t> denotes the number of pixels by which the window moves after each operation.</a:t>
            </a:r>
            <a:endParaRPr lang="en-US" sz="3600" dirty="0">
              <a:solidFill>
                <a:srgbClr val="000000"/>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1028700" y="1711409"/>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a:solidFill>
                  <a:srgbClr val="000000"/>
                </a:solidFill>
                <a:latin typeface="Times New Roman" panose="02020603050405020304" pitchFamily="18" charset="0"/>
                <a:cs typeface="Times New Roman" panose="02020603050405020304" pitchFamily="18" charset="0"/>
              </a:rPr>
              <a:t>Stride</a:t>
            </a:r>
          </a:p>
        </p:txBody>
      </p:sp>
      <p:sp>
        <p:nvSpPr>
          <p:cNvPr id="6" name="TextBox 6"/>
          <p:cNvSpPr txBox="1"/>
          <p:nvPr/>
        </p:nvSpPr>
        <p:spPr>
          <a:xfrm>
            <a:off x="1028700" y="5671097"/>
            <a:ext cx="16230600" cy="580390"/>
          </a:xfrm>
          <a:prstGeom prst="rect">
            <a:avLst/>
          </a:prstGeom>
        </p:spPr>
        <p:txBody>
          <a:bodyPr lIns="0" tIns="0" rIns="0" bIns="0" rtlCol="0" anchor="t">
            <a:spAutoFit/>
          </a:bodyPr>
          <a:lstStyle/>
          <a:p>
            <a:pPr marL="734059" lvl="1" indent="-367030">
              <a:lnSpc>
                <a:spcPts val="4759"/>
              </a:lnSpc>
              <a:buFont typeface="Arial"/>
              <a:buChar char="•"/>
            </a:pPr>
            <a:r>
              <a:rPr lang="en-US" sz="3399" b="1" dirty="0">
                <a:solidFill>
                  <a:srgbClr val="000000"/>
                </a:solidFill>
                <a:latin typeface="Times New Roman" panose="02020603050405020304" pitchFamily="18" charset="0"/>
                <a:cs typeface="Times New Roman" panose="02020603050405020304" pitchFamily="18" charset="0"/>
              </a:rPr>
              <a:t>Zero-padding</a:t>
            </a:r>
          </a:p>
        </p:txBody>
      </p:sp>
      <p:sp>
        <p:nvSpPr>
          <p:cNvPr id="7" name="TextBox 7"/>
          <p:cNvSpPr txBox="1"/>
          <p:nvPr/>
        </p:nvSpPr>
        <p:spPr>
          <a:xfrm>
            <a:off x="1028700" y="6429741"/>
            <a:ext cx="16230600" cy="4263155"/>
          </a:xfrm>
          <a:prstGeom prst="rect">
            <a:avLst/>
          </a:prstGeom>
        </p:spPr>
        <p:txBody>
          <a:bodyPr wrap="square" lIns="0" tIns="0" rIns="0" bIns="0" rtlCol="0" anchor="t">
            <a:spAutoFit/>
          </a:bodyPr>
          <a:lstStyle/>
          <a:p>
            <a:pPr algn="just">
              <a:lnSpc>
                <a:spcPts val="4759"/>
              </a:lnSpc>
            </a:pPr>
            <a:r>
              <a:rPr lang="en-US" sz="3600" dirty="0">
                <a:latin typeface="Times New Roman" panose="02020603050405020304" pitchFamily="18" charset="0"/>
                <a:cs typeface="Times New Roman" panose="02020603050405020304" pitchFamily="18" charset="0"/>
              </a:rPr>
              <a:t>Zero-padding denotes the process of adding </a:t>
            </a:r>
            <a:r>
              <a:rPr lang="en-US" sz="3600" i="1" dirty="0">
                <a:latin typeface="Times New Roman" panose="02020603050405020304" pitchFamily="18" charset="0"/>
                <a:cs typeface="Times New Roman" panose="02020603050405020304" pitchFamily="18" charset="0"/>
              </a:rPr>
              <a:t>P</a:t>
            </a:r>
            <a:r>
              <a:rPr lang="en-US" sz="3600" dirty="0">
                <a:latin typeface="Times New Roman" panose="02020603050405020304" pitchFamily="18" charset="0"/>
                <a:cs typeface="Times New Roman" panose="02020603050405020304" pitchFamily="18" charset="0"/>
              </a:rPr>
              <a:t> zeroes to each side of the boundaries of the input. This value can either be manually specified or automatically set through one of the three modes detailed below:</a:t>
            </a:r>
          </a:p>
          <a:p>
            <a:pPr marL="571500" indent="-571500" algn="just">
              <a:lnSpc>
                <a:spcPts val="4759"/>
              </a:lnSpc>
              <a:buFont typeface="Wingdings" panose="05000000000000000000" pitchFamily="2" charset="2"/>
              <a:buChar char="§"/>
            </a:pPr>
            <a:r>
              <a:rPr lang="en-US" sz="3600" dirty="0">
                <a:latin typeface="Times New Roman" panose="02020603050405020304" pitchFamily="18" charset="0"/>
                <a:cs typeface="Times New Roman" panose="02020603050405020304" pitchFamily="18" charset="0"/>
              </a:rPr>
              <a:t>Valid</a:t>
            </a:r>
          </a:p>
          <a:p>
            <a:pPr marL="571500" indent="-571500" algn="just">
              <a:lnSpc>
                <a:spcPts val="4759"/>
              </a:lnSpc>
              <a:buFont typeface="Wingdings" panose="05000000000000000000" pitchFamily="2" charset="2"/>
              <a:buChar char="§"/>
            </a:pPr>
            <a:r>
              <a:rPr lang="en-US" sz="3600" dirty="0">
                <a:latin typeface="Times New Roman" panose="02020603050405020304" pitchFamily="18" charset="0"/>
                <a:cs typeface="Times New Roman" panose="02020603050405020304" pitchFamily="18" charset="0"/>
              </a:rPr>
              <a:t>Same</a:t>
            </a:r>
          </a:p>
          <a:p>
            <a:pPr marL="571500" indent="-571500" algn="just">
              <a:lnSpc>
                <a:spcPts val="4759"/>
              </a:lnSpc>
              <a:buFont typeface="Wingdings" panose="05000000000000000000" pitchFamily="2" charset="2"/>
              <a:buChar char="§"/>
            </a:pPr>
            <a:r>
              <a:rPr lang="en-US" sz="3600" dirty="0">
                <a:latin typeface="Times New Roman" panose="02020603050405020304" pitchFamily="18" charset="0"/>
                <a:cs typeface="Times New Roman" panose="02020603050405020304" pitchFamily="18" charset="0"/>
              </a:rPr>
              <a:t>Full</a:t>
            </a:r>
          </a:p>
          <a:p>
            <a:pPr algn="just">
              <a:lnSpc>
                <a:spcPts val="4759"/>
              </a:lnSpc>
            </a:pPr>
            <a:endParaRPr lang="en-US" sz="3600" dirty="0">
              <a:solidFill>
                <a:srgbClr val="000000"/>
              </a:solidFill>
              <a:latin typeface="Times New Roman" panose="02020603050405020304" pitchFamily="18" charset="0"/>
              <a:cs typeface="Times New Roman" panose="02020603050405020304" pitchFamily="18" charset="0"/>
            </a:endParaRPr>
          </a:p>
        </p:txBody>
      </p:sp>
      <p:sp>
        <p:nvSpPr>
          <p:cNvPr id="12" name="TextBox 7">
            <a:extLst>
              <a:ext uri="{FF2B5EF4-FFF2-40B4-BE49-F238E27FC236}">
                <a16:creationId xmlns:a16="http://schemas.microsoft.com/office/drawing/2014/main" id="{A26C8C98-39CB-4766-AD6B-33BB22076986}"/>
              </a:ext>
            </a:extLst>
          </p:cNvPr>
          <p:cNvSpPr txBox="1"/>
          <p:nvPr/>
        </p:nvSpPr>
        <p:spPr>
          <a:xfrm>
            <a:off x="2457166" y="490220"/>
            <a:ext cx="14802134" cy="918585"/>
          </a:xfrm>
          <a:prstGeom prst="rect">
            <a:avLst/>
          </a:prstGeom>
        </p:spPr>
        <p:txBody>
          <a:bodyPr lIns="0" tIns="0" rIns="0" bIns="0" rtlCol="0" anchor="t">
            <a:spAutoFit/>
          </a:bodyPr>
          <a:lstStyle/>
          <a:p>
            <a:pPr>
              <a:lnSpc>
                <a:spcPts val="7840"/>
              </a:lnSpc>
            </a:pPr>
            <a:r>
              <a:rPr lang="en-US" sz="5600" b="1" dirty="0">
                <a:solidFill>
                  <a:srgbClr val="000000"/>
                </a:solidFill>
                <a:latin typeface="Times New Roman" panose="02020603050405020304" pitchFamily="18" charset="0"/>
                <a:cs typeface="Times New Roman" panose="02020603050405020304" pitchFamily="18" charset="0"/>
              </a:rPr>
              <a:t>2. Filter hyperparameters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1778</Words>
  <Application>Microsoft Office PowerPoint</Application>
  <PresentationFormat>Custom</PresentationFormat>
  <Paragraphs>175</Paragraphs>
  <Slides>55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Tahoma</vt:lpstr>
      <vt:lpstr>Calibri</vt:lpstr>
      <vt:lpstr>Canva Sans Bold</vt:lpstr>
      <vt:lpstr>Canva Sans</vt:lpstr>
      <vt:lpstr>Wingdings 3</vt:lpstr>
      <vt:lpstr>Tahoma Bold</vt:lpstr>
      <vt:lpstr>Roboto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Midterm</dc:title>
  <cp:lastModifiedBy>Đạt Nghiêm Tiến</cp:lastModifiedBy>
  <cp:revision>54</cp:revision>
  <dcterms:created xsi:type="dcterms:W3CDTF">2006-08-16T00:00:00Z</dcterms:created>
  <dcterms:modified xsi:type="dcterms:W3CDTF">2024-03-06T03:58:59Z</dcterms:modified>
  <dc:identifier>DAFyOvrHuHU</dc:identifier>
</cp:coreProperties>
</file>